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89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91" r:id="rId33"/>
    <p:sldId id="292" r:id="rId34"/>
    <p:sldId id="293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DC96F-A3FC-4A87-A7CC-E9D0077A97F1}" type="datetimeFigureOut">
              <a:rPr lang="en-US" smtClean="0"/>
              <a:t>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AB13E-1BAB-4F27-9A84-2FF1896C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8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1576D75-617D-41FB-A98C-5061A9E83225}" type="datetime1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922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183E-A18A-4538-B14B-51B987DC39E0}" type="datetime1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8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B70C-A510-405B-BB17-F4975A0B5190}" type="datetime1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7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A559-DACF-4195-AC5C-E279935A8AEA}" type="datetime1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3758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40BB4-2495-4FE0-B573-087ADB6CD4E2}" type="datetime1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28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11AF-991C-486D-851D-FFD6D4E14CEC}" type="datetime1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86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DB9A-989D-4849-984C-E5D7D6BC2039}" type="datetime1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57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A7E8-D015-4A66-A4A6-A371321DF02A}" type="datetime1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35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F001-A55C-4EAB-B00C-935EAC20CF33}" type="datetime1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04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A3009-E1C7-4000-A0C8-75C203AC4822}" type="datetime1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6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31FB5-C4BB-4F22-8427-4230CFE51182}" type="datetime1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9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1F10-DA4D-4A46-B2E7-57DFC235F265}" type="datetime1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4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23D88-4D14-4B3A-B8E8-3641A00CCFAA}" type="datetime1">
              <a:rPr lang="en-US" smtClean="0"/>
              <a:t>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8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74D4E-1AB3-4429-B41F-FF7A700A6571}" type="datetime1">
              <a:rPr lang="en-US" smtClean="0"/>
              <a:t>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2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DC3D1-B8F4-4FE8-A1EC-850E240DFA15}" type="datetime1">
              <a:rPr lang="en-US" smtClean="0"/>
              <a:t>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9ED16-42F0-4BE1-8864-F7C6079E95C7}" type="datetime1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6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3A951-B763-48B8-9874-6316AB546F16}" type="datetime1">
              <a:rPr lang="en-US" smtClean="0"/>
              <a:t>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B24EC-F776-40B8-B235-70EC560C0F44}" type="datetime1">
              <a:rPr lang="en-US" smtClean="0"/>
              <a:t>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[23]	M. Perez, S. Avila, D. Moreira, D. Moraes, V. Testoni, E. Valle, S. Goldenstein, A. Rocha, "Video pornography detection through deep learning techniques and motion information", Neurocomputing, vol. 230, pp. 279-293, 2017. Available: 10.1016/j.neucom.2016.12.017.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8784E-8E15-45C5-A966-2DA40DF4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47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855" y="2753915"/>
            <a:ext cx="8692450" cy="31649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Student Name 	: </a:t>
            </a:r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Hor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Sui Lyn</a:t>
            </a:r>
          </a:p>
          <a:p>
            <a:pPr marL="0" indent="0">
              <a:buNone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Student ID	: 1161300122</a:t>
            </a:r>
          </a:p>
          <a:p>
            <a:pPr marL="0" indent="0">
              <a:buNone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Majoring		: CE</a:t>
            </a:r>
          </a:p>
          <a:p>
            <a:pPr marL="0" indent="0">
              <a:buNone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Supervisor	: Dr. Sarina </a:t>
            </a:r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binti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28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Mansor</a:t>
            </a:r>
            <a:endParaRPr lang="en-US" sz="28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Moderator		: </a:t>
            </a:r>
            <a:r>
              <a:rPr lang="de-DE" sz="2800" dirty="0">
                <a:latin typeface="Verdana" panose="020B0604030504040204" pitchFamily="34" charset="0"/>
                <a:ea typeface="Verdana" panose="020B0604030504040204" pitchFamily="34" charset="0"/>
              </a:rPr>
              <a:t>Dr. Hezerul Bin Abdul Karim</a:t>
            </a:r>
            <a:r>
              <a:rPr lang="en-US" sz="2800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93204" y="56050"/>
            <a:ext cx="9169237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88900">
                    <a:schemeClr val="accent3">
                      <a:lumMod val="40000"/>
                      <a:lumOff val="60000"/>
                      <a:alpha val="6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Automated </a:t>
            </a:r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88900">
                    <a:schemeClr val="accent3">
                      <a:lumMod val="40000"/>
                      <a:lumOff val="60000"/>
                      <a:alpha val="6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Detection 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88900">
                    <a:schemeClr val="accent3">
                      <a:lumMod val="40000"/>
                      <a:lumOff val="60000"/>
                      <a:alpha val="6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of </a:t>
            </a:r>
            <a:endParaRPr lang="en-US" sz="5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88900">
                  <a:schemeClr val="accent3">
                    <a:lumMod val="40000"/>
                    <a:lumOff val="60000"/>
                    <a:alpha val="6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88900">
                    <a:schemeClr val="accent3">
                      <a:lumMod val="40000"/>
                      <a:lumOff val="60000"/>
                      <a:alpha val="6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Visual Contents 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88900">
                    <a:schemeClr val="accent3">
                      <a:lumMod val="40000"/>
                      <a:lumOff val="60000"/>
                      <a:alpha val="6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for </a:t>
            </a:r>
            <a:endParaRPr lang="en-US" sz="5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88900">
                  <a:schemeClr val="accent3">
                    <a:lumMod val="40000"/>
                    <a:lumOff val="60000"/>
                    <a:alpha val="6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88900">
                    <a:schemeClr val="accent3">
                      <a:lumMod val="40000"/>
                      <a:lumOff val="60000"/>
                      <a:alpha val="6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F</a:t>
            </a:r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88900">
                    <a:schemeClr val="accent3">
                      <a:lumMod val="40000"/>
                      <a:lumOff val="60000"/>
                      <a:alpha val="6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ilm Censorship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88900">
                  <a:schemeClr val="accent3">
                    <a:lumMod val="40000"/>
                    <a:lumOff val="60000"/>
                    <a:alpha val="6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524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 smtClean="0"/>
              <a:t>Deep learning 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634" y="1251154"/>
            <a:ext cx="4061201" cy="142898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 smtClean="0"/>
              <a:t>Applying Deep Learning to Classify Pornographic Images and Videos </a:t>
            </a:r>
            <a:r>
              <a:rPr lang="en-US" sz="2800" b="1" baseline="50000" dirty="0" smtClean="0"/>
              <a:t>5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38953" y="6148552"/>
            <a:ext cx="10306814" cy="551796"/>
          </a:xfrm>
        </p:spPr>
        <p:txBody>
          <a:bodyPr/>
          <a:lstStyle/>
          <a:p>
            <a:pPr lvl="0" algn="just"/>
            <a:r>
              <a:rPr lang="en-US" sz="1600" cap="none" baseline="50000" dirty="0" smtClean="0"/>
              <a:t>5	</a:t>
            </a:r>
            <a:r>
              <a:rPr lang="en-GB" sz="1600" cap="none" dirty="0" smtClean="0"/>
              <a:t>M. </a:t>
            </a:r>
            <a:r>
              <a:rPr lang="en-GB" sz="1600" cap="none" dirty="0" err="1" smtClean="0"/>
              <a:t>Moustafa</a:t>
            </a:r>
            <a:r>
              <a:rPr lang="en-GB" sz="1600" cap="none" dirty="0" smtClean="0"/>
              <a:t>, “Applying deep learning to classify pornographic images and videos", in </a:t>
            </a:r>
            <a:r>
              <a:rPr lang="en-GB" sz="1600" i="1" cap="none" dirty="0" smtClean="0"/>
              <a:t>7th Pacific‐Rim </a:t>
            </a:r>
            <a:r>
              <a:rPr lang="en-GB" sz="1600" i="1" cap="none" dirty="0"/>
              <a:t>S</a:t>
            </a:r>
            <a:r>
              <a:rPr lang="en-GB" sz="1600" i="1" cap="none" dirty="0" smtClean="0"/>
              <a:t>ymposium on Image and Video </a:t>
            </a:r>
            <a:r>
              <a:rPr lang="en-GB" sz="1600" i="1" cap="none" dirty="0"/>
              <a:t>T</a:t>
            </a:r>
            <a:r>
              <a:rPr lang="en-GB" sz="1600" i="1" cap="none" dirty="0" smtClean="0"/>
              <a:t>echnology (PSIVT 2015)</a:t>
            </a:r>
            <a:r>
              <a:rPr lang="en-GB" sz="1600" cap="none" dirty="0" smtClean="0"/>
              <a:t>, </a:t>
            </a:r>
            <a:r>
              <a:rPr lang="en-GB" sz="1600" cap="none" dirty="0"/>
              <a:t>A</a:t>
            </a:r>
            <a:r>
              <a:rPr lang="en-GB" sz="1600" cap="none" dirty="0" smtClean="0"/>
              <a:t>uckland, 2015.</a:t>
            </a:r>
            <a:endParaRPr lang="en-US" sz="1600" cap="none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6338" r="2706"/>
          <a:stretch/>
        </p:blipFill>
        <p:spPr bwMode="auto">
          <a:xfrm>
            <a:off x="5079744" y="112322"/>
            <a:ext cx="7112256" cy="2436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7634" y="2680137"/>
            <a:ext cx="108246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 smtClean="0"/>
              <a:t>ANet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dirty="0" err="1"/>
              <a:t>GNet</a:t>
            </a:r>
            <a:r>
              <a:rPr lang="en-US" sz="2400" dirty="0"/>
              <a:t>: </a:t>
            </a:r>
            <a:r>
              <a:rPr lang="en-US" sz="2400" dirty="0" smtClean="0"/>
              <a:t>Transfer learning, </a:t>
            </a:r>
            <a:r>
              <a:rPr lang="en-US" sz="2400" dirty="0"/>
              <a:t>only last layer </a:t>
            </a:r>
            <a:r>
              <a:rPr lang="en-US" sz="2400" dirty="0" smtClean="0"/>
              <a:t>re-trained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For frame: Compare threshold with averaged scores (</a:t>
            </a:r>
            <a:r>
              <a:rPr lang="en-US" sz="2400" dirty="0" err="1"/>
              <a:t>AGNet</a:t>
            </a:r>
            <a:r>
              <a:rPr lang="en-US" sz="2400" dirty="0" smtClean="0"/>
              <a:t>) or max score (</a:t>
            </a:r>
            <a:r>
              <a:rPr lang="en-US" sz="2400" dirty="0" err="1" smtClean="0"/>
              <a:t>AGbNet</a:t>
            </a:r>
            <a:r>
              <a:rPr lang="en-US" sz="2400" dirty="0" smtClean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For video: Majority voting on key frames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u="sng" dirty="0" smtClean="0"/>
              <a:t>Accuracy: 93.8% (</a:t>
            </a:r>
            <a:r>
              <a:rPr lang="en-US" sz="2400" u="sng" dirty="0" err="1" smtClean="0"/>
              <a:t>AGNet</a:t>
            </a:r>
            <a:r>
              <a:rPr lang="en-US" sz="2400" u="sng" dirty="0" smtClean="0"/>
              <a:t>, on NPDI dataset); 94.1% (</a:t>
            </a:r>
            <a:r>
              <a:rPr lang="en-US" sz="2400" u="sng" dirty="0" err="1" smtClean="0"/>
              <a:t>AGbNet</a:t>
            </a:r>
            <a:r>
              <a:rPr lang="en-US" sz="2400" u="sng" dirty="0" smtClean="0"/>
              <a:t>, on NPDI dataset)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Assumption: </a:t>
            </a:r>
            <a:r>
              <a:rPr lang="en-US" sz="2400" dirty="0" err="1" smtClean="0">
                <a:solidFill>
                  <a:srgbClr val="FFFF00"/>
                </a:solidFill>
              </a:rPr>
              <a:t>ANet</a:t>
            </a:r>
            <a:r>
              <a:rPr lang="en-US" sz="2400" dirty="0" smtClean="0">
                <a:solidFill>
                  <a:srgbClr val="FFFF00"/>
                </a:solidFill>
              </a:rPr>
              <a:t> and </a:t>
            </a:r>
            <a:r>
              <a:rPr lang="en-US" sz="2400" dirty="0" err="1" smtClean="0">
                <a:solidFill>
                  <a:srgbClr val="FFFF00"/>
                </a:solidFill>
              </a:rPr>
              <a:t>GNet</a:t>
            </a:r>
            <a:r>
              <a:rPr lang="en-US" sz="2400" dirty="0" smtClean="0">
                <a:solidFill>
                  <a:srgbClr val="FFFF00"/>
                </a:solidFill>
              </a:rPr>
              <a:t> produce different classification errors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Higher computational power (if run in parallel)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45364" y="1733682"/>
            <a:ext cx="12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(ImageNet)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45364" y="695018"/>
            <a:ext cx="12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(ImageNet)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90840" y="2091286"/>
            <a:ext cx="1054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[C++]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7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 smtClean="0"/>
              <a:t>Deep learning 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62" y="1283089"/>
            <a:ext cx="4029675" cy="16650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 smtClean="0"/>
              <a:t>Pornographic Image Detection Utilizing Deep Convolutional Deep Networks </a:t>
            </a:r>
            <a:r>
              <a:rPr lang="en-US" sz="2800" b="1" baseline="50000" dirty="0" smtClean="0"/>
              <a:t>6</a:t>
            </a:r>
            <a:endParaRPr lang="en-US" sz="2800" b="1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" t="1601" r="1213" b="1593"/>
          <a:stretch/>
        </p:blipFill>
        <p:spPr>
          <a:xfrm>
            <a:off x="5171087" y="74705"/>
            <a:ext cx="6995885" cy="415108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6119758"/>
            <a:ext cx="10351651" cy="533291"/>
          </a:xfrm>
        </p:spPr>
        <p:txBody>
          <a:bodyPr/>
          <a:lstStyle/>
          <a:p>
            <a:pPr lvl="0" algn="just"/>
            <a:r>
              <a:rPr lang="en-US" sz="1600" cap="none" baseline="50000" dirty="0" smtClean="0"/>
              <a:t>6	</a:t>
            </a:r>
            <a:r>
              <a:rPr lang="en-GB" sz="1600" cap="none" dirty="0" smtClean="0"/>
              <a:t>F. </a:t>
            </a:r>
            <a:r>
              <a:rPr lang="en-GB" sz="1600" cap="none" dirty="0" err="1" smtClean="0"/>
              <a:t>Nian</a:t>
            </a:r>
            <a:r>
              <a:rPr lang="en-GB" sz="1600" cap="none" dirty="0" smtClean="0"/>
              <a:t>, T. Li, Y. Wang, M. Xu and J. Wu, “Pornographic image detection utilizing deep convolutional neural networks", </a:t>
            </a:r>
            <a:r>
              <a:rPr lang="en-GB" sz="1600" i="1" cap="none" dirty="0" err="1"/>
              <a:t>N</a:t>
            </a:r>
            <a:r>
              <a:rPr lang="en-GB" sz="1600" i="1" cap="none" dirty="0" err="1" smtClean="0"/>
              <a:t>eurocomputing</a:t>
            </a:r>
            <a:r>
              <a:rPr lang="en-GB" sz="1600" cap="none" dirty="0" smtClean="0"/>
              <a:t>, vol. 210, pp. 283-293, 2016. Available: 10.1016/j.Neucom.2015.09.135.</a:t>
            </a:r>
            <a:endParaRPr lang="en-US" sz="1600" cap="none" dirty="0"/>
          </a:p>
        </p:txBody>
      </p:sp>
      <p:sp>
        <p:nvSpPr>
          <p:cNvPr id="6" name="TextBox 5"/>
          <p:cNvSpPr txBox="1"/>
          <p:nvPr/>
        </p:nvSpPr>
        <p:spPr>
          <a:xfrm>
            <a:off x="681672" y="3076608"/>
            <a:ext cx="4193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Transfer learning, parameters trainable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Data </a:t>
            </a:r>
            <a:r>
              <a:rPr lang="en-US" sz="2400" dirty="0" smtClean="0"/>
              <a:t>augmentation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31142" y="4131111"/>
            <a:ext cx="113721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Relationship between validation results and training set distribution used to fine-tune network, repeat until test accuracy converges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Fixed-point algorithm: to speed up computation time </a:t>
            </a:r>
            <a:r>
              <a:rPr lang="en-US" sz="2400" dirty="0" smtClean="0">
                <a:solidFill>
                  <a:srgbClr val="FFFF00"/>
                </a:solidFill>
              </a:rPr>
              <a:t>(-0.86% accuracy)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u="sng" dirty="0" smtClean="0"/>
              <a:t>Accuracy: 98.6% (on test data)</a:t>
            </a:r>
            <a:endParaRPr lang="en-US" sz="2400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418041" y="3958667"/>
            <a:ext cx="12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(ImageNet)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75683" y="3690585"/>
            <a:ext cx="1417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CaffeNet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1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1"/>
            <a:ext cx="9905998" cy="14661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Deep learning </a:t>
            </a:r>
            <a:r>
              <a:rPr lang="en-US" b="1" dirty="0" smtClean="0"/>
              <a:t>(3)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26470" y="1289380"/>
            <a:ext cx="10619517" cy="936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smtClean="0"/>
              <a:t>Adult Image and Video Recognition by a Deep </a:t>
            </a:r>
            <a:r>
              <a:rPr lang="en-US" sz="2800" b="1" dirty="0" err="1" smtClean="0"/>
              <a:t>Multicontext</a:t>
            </a:r>
            <a:r>
              <a:rPr lang="en-US" sz="2800" b="1" dirty="0" smtClean="0"/>
              <a:t> Network and Fine-to-coarse Strategy </a:t>
            </a:r>
            <a:r>
              <a:rPr lang="en-US" sz="2800" b="1" baseline="50000" dirty="0" smtClean="0"/>
              <a:t>7</a:t>
            </a:r>
            <a:endParaRPr lang="en-US" sz="2800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1"/>
          <a:stretch/>
        </p:blipFill>
        <p:spPr bwMode="auto">
          <a:xfrm>
            <a:off x="1704233" y="2239983"/>
            <a:ext cx="9636948" cy="3376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88987" y="2132310"/>
            <a:ext cx="2333296" cy="468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88987" y="5316888"/>
            <a:ext cx="2333296" cy="425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(Accent Bar) 7"/>
          <p:cNvSpPr/>
          <p:nvPr/>
        </p:nvSpPr>
        <p:spPr>
          <a:xfrm>
            <a:off x="8566303" y="2031821"/>
            <a:ext cx="2900855" cy="317937"/>
          </a:xfrm>
          <a:prstGeom prst="accentCallout1">
            <a:avLst>
              <a:gd name="adj1" fmla="val 48502"/>
              <a:gd name="adj2" fmla="val -3442"/>
              <a:gd name="adj3" fmla="val 117459"/>
              <a:gd name="adj4" fmla="val -18225"/>
            </a:avLst>
          </a:prstGeom>
          <a:solidFill>
            <a:srgbClr val="C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Deep Fast R-CNN</a:t>
            </a:r>
            <a:endParaRPr lang="en-US" sz="2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8440326" y="5506656"/>
            <a:ext cx="1949151" cy="366607"/>
          </a:xfrm>
          <a:prstGeom prst="accentCallout1">
            <a:avLst>
              <a:gd name="adj1" fmla="val 48502"/>
              <a:gd name="adj2" fmla="val -3442"/>
              <a:gd name="adj3" fmla="val 8719"/>
              <a:gd name="adj4" fmla="val -22244"/>
            </a:avLst>
          </a:prstGeom>
          <a:solidFill>
            <a:srgbClr val="C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Deep CNN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846785" y="5301122"/>
            <a:ext cx="12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(ImageNet)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461" y="3512708"/>
            <a:ext cx="1292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DMCNet</a:t>
            </a:r>
            <a:endParaRPr lang="en-US" sz="2400" dirty="0" smtClean="0"/>
          </a:p>
          <a:p>
            <a:pPr algn="just"/>
            <a:r>
              <a:rPr lang="en-US" sz="2400" dirty="0" smtClean="0"/>
              <a:t>[CAFFE]</a:t>
            </a:r>
            <a:endParaRPr lang="en-US" sz="24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1141411" y="6016471"/>
            <a:ext cx="10325747" cy="643649"/>
          </a:xfrm>
        </p:spPr>
        <p:txBody>
          <a:bodyPr/>
          <a:lstStyle/>
          <a:p>
            <a:pPr lvl="0" algn="just"/>
            <a:r>
              <a:rPr lang="en-US" sz="1600" cap="none" baseline="50000" dirty="0" smtClean="0"/>
              <a:t>7	</a:t>
            </a:r>
            <a:r>
              <a:rPr lang="en-GB" sz="1600" cap="none" dirty="0" smtClean="0"/>
              <a:t>X. </a:t>
            </a:r>
            <a:r>
              <a:rPr lang="en-GB" sz="1600" cap="none" dirty="0" err="1" smtClean="0"/>
              <a:t>Ou</a:t>
            </a:r>
            <a:r>
              <a:rPr lang="en-GB" sz="1600" cap="none" dirty="0" smtClean="0"/>
              <a:t>, H. Ling, H. Yu, P. Li, F. Zou and S. Liu, “Adult image and video recognition by a deep </a:t>
            </a:r>
            <a:r>
              <a:rPr lang="en-GB" sz="1600" cap="none" dirty="0" err="1" smtClean="0"/>
              <a:t>multicontext</a:t>
            </a:r>
            <a:r>
              <a:rPr lang="en-GB" sz="1600" cap="none" dirty="0" smtClean="0"/>
              <a:t> network and fine-to-coarse strategy", </a:t>
            </a:r>
            <a:r>
              <a:rPr lang="en-GB" sz="1600" i="1" cap="none" dirty="0" smtClean="0"/>
              <a:t>ACM Transactions on Intelligent </a:t>
            </a:r>
            <a:r>
              <a:rPr lang="en-GB" sz="1600" i="1" cap="none" dirty="0"/>
              <a:t>S</a:t>
            </a:r>
            <a:r>
              <a:rPr lang="en-GB" sz="1600" i="1" cap="none" dirty="0" smtClean="0"/>
              <a:t>ystems and Technology</a:t>
            </a:r>
            <a:r>
              <a:rPr lang="en-GB" sz="1600" cap="none" dirty="0" smtClean="0"/>
              <a:t>, vol. 8, no. 5, pp. 1-25, 2017. Available: 10.1145/3057733.</a:t>
            </a:r>
            <a:endParaRPr lang="en-US" sz="1600" cap="none" dirty="0"/>
          </a:p>
        </p:txBody>
      </p:sp>
    </p:spTree>
    <p:extLst>
      <p:ext uri="{BB962C8B-B14F-4D97-AF65-F5344CB8AC3E}">
        <p14:creationId xmlns:p14="http://schemas.microsoft.com/office/powerpoint/2010/main" val="22125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383974"/>
          </a:xfrm>
        </p:spPr>
        <p:txBody>
          <a:bodyPr/>
          <a:lstStyle/>
          <a:p>
            <a:r>
              <a:rPr lang="en-US" b="1" dirty="0"/>
              <a:t>Deep learning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101" y="1383974"/>
            <a:ext cx="6268381" cy="4275844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/>
              <a:t>Transfer learning, network fine-tuned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Fine-to-coarse strategy: accelerate detection process</a:t>
            </a:r>
          </a:p>
          <a:p>
            <a:pPr algn="just">
              <a:lnSpc>
                <a:spcPct val="100000"/>
              </a:lnSpc>
            </a:pPr>
            <a:r>
              <a:rPr lang="en-US" u="sng" dirty="0" smtClean="0"/>
              <a:t>Accuracy</a:t>
            </a:r>
            <a:r>
              <a:rPr lang="en-US" u="sng" dirty="0"/>
              <a:t>: 99.1% (on L2 dataset), 97.8% (on L3 dataset)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solidFill>
                  <a:srgbClr val="FFFF00"/>
                </a:solidFill>
              </a:rPr>
              <a:t>Higher complexity leads to longer development </a:t>
            </a:r>
            <a:r>
              <a:rPr lang="en-US" dirty="0" smtClean="0">
                <a:solidFill>
                  <a:srgbClr val="FFFF00"/>
                </a:solidFill>
              </a:rPr>
              <a:t>time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" r="8465"/>
          <a:stretch/>
        </p:blipFill>
        <p:spPr bwMode="auto">
          <a:xfrm>
            <a:off x="7409793" y="463818"/>
            <a:ext cx="4487997" cy="3772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Line Callout 1 (Accent Bar) 4"/>
          <p:cNvSpPr/>
          <p:nvPr/>
        </p:nvSpPr>
        <p:spPr>
          <a:xfrm rot="16200000">
            <a:off x="3492174" y="2189781"/>
            <a:ext cx="436009" cy="2652562"/>
          </a:xfrm>
          <a:prstGeom prst="accentCallout1">
            <a:avLst>
              <a:gd name="adj1" fmla="val 49603"/>
              <a:gd name="adj2" fmla="val 115591"/>
              <a:gd name="adj3" fmla="val 56355"/>
              <a:gd name="adj4" fmla="val 155620"/>
            </a:avLst>
          </a:prstGeom>
          <a:solidFill>
            <a:srgbClr val="C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just">
              <a:lnSpc>
                <a:spcPct val="100000"/>
              </a:lnSpc>
            </a:pPr>
            <a:r>
              <a:rPr lang="en-US" sz="2000" dirty="0" smtClean="0"/>
              <a:t>Classes: S00, S01+S02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49029" y="4455885"/>
            <a:ext cx="3570514" cy="15696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Dataset: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S00: normal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S01: adult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S03: unsuitable for children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Line Callout 1 (Accent Bar) 6"/>
          <p:cNvSpPr/>
          <p:nvPr/>
        </p:nvSpPr>
        <p:spPr>
          <a:xfrm rot="16200000">
            <a:off x="5162700" y="-103719"/>
            <a:ext cx="436009" cy="2562710"/>
          </a:xfrm>
          <a:prstGeom prst="accentCallout1">
            <a:avLst>
              <a:gd name="adj1" fmla="val 49603"/>
              <a:gd name="adj2" fmla="val -14237"/>
              <a:gd name="adj3" fmla="val 109044"/>
              <a:gd name="adj4" fmla="val -337058"/>
            </a:avLst>
          </a:prstGeom>
          <a:solidFill>
            <a:srgbClr val="C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just">
              <a:lnSpc>
                <a:spcPct val="100000"/>
              </a:lnSpc>
            </a:pPr>
            <a:r>
              <a:rPr lang="en-US" sz="2000" dirty="0" smtClean="0"/>
              <a:t>Classes: S00, S01, S02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89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 smtClean="0"/>
              <a:t>Deep learning (4)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470" y="2251082"/>
            <a:ext cx="4496868" cy="353486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/>
              <a:t>VGG-16 [Python, </a:t>
            </a:r>
            <a:r>
              <a:rPr lang="en-US" dirty="0" err="1" smtClean="0"/>
              <a:t>Keras</a:t>
            </a:r>
            <a:r>
              <a:rPr lang="en-US" dirty="0" smtClean="0"/>
              <a:t> framework]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Transfer learning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5-fold cross-validation</a:t>
            </a:r>
          </a:p>
          <a:p>
            <a:pPr algn="just">
              <a:lnSpc>
                <a:spcPct val="100000"/>
              </a:lnSpc>
            </a:pPr>
            <a:r>
              <a:rPr lang="en-US" u="sng" dirty="0" smtClean="0"/>
              <a:t>Accuracy: 95.4% (training on NPDI dataset), 93.8% (testing on NPDI dataset)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26470" y="1273615"/>
            <a:ext cx="6246840" cy="618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smtClean="0"/>
              <a:t>Convolutional Neural Network for Pornographic Images Classification </a:t>
            </a:r>
            <a:r>
              <a:rPr lang="en-US" sz="2800" b="1" baseline="50000" dirty="0"/>
              <a:t>8</a:t>
            </a:r>
            <a:endParaRPr lang="en-US" sz="2800" b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41411" y="5959362"/>
            <a:ext cx="10320120" cy="772510"/>
          </a:xfrm>
        </p:spPr>
        <p:txBody>
          <a:bodyPr/>
          <a:lstStyle/>
          <a:p>
            <a:pPr lvl="0" algn="just"/>
            <a:r>
              <a:rPr lang="en-US" sz="1600" cap="none" baseline="50000" dirty="0" smtClean="0"/>
              <a:t>8	</a:t>
            </a:r>
            <a:r>
              <a:rPr lang="en-GB" sz="1600" cap="none" dirty="0" smtClean="0"/>
              <a:t>I. Agastya, A. </a:t>
            </a:r>
            <a:r>
              <a:rPr lang="en-GB" sz="1600" cap="none" dirty="0" err="1" smtClean="0"/>
              <a:t>Setyanto</a:t>
            </a:r>
            <a:r>
              <a:rPr lang="en-GB" sz="1600" cap="none" dirty="0" smtClean="0"/>
              <a:t>, </a:t>
            </a:r>
            <a:r>
              <a:rPr lang="en-GB" sz="1600" cap="none" dirty="0" err="1"/>
              <a:t>K</a:t>
            </a:r>
            <a:r>
              <a:rPr lang="en-GB" sz="1600" cap="none" dirty="0" err="1" smtClean="0"/>
              <a:t>usrini</a:t>
            </a:r>
            <a:r>
              <a:rPr lang="en-GB" sz="1600" cap="none" dirty="0" smtClean="0"/>
              <a:t> and D. </a:t>
            </a:r>
            <a:r>
              <a:rPr lang="en-GB" sz="1600" cap="none" dirty="0" err="1" smtClean="0"/>
              <a:t>Handayani</a:t>
            </a:r>
            <a:r>
              <a:rPr lang="en-GB" sz="1600" cap="none" dirty="0" smtClean="0"/>
              <a:t>, “Convolutional neural network for pornographic images classification", in </a:t>
            </a:r>
            <a:r>
              <a:rPr lang="en-GB" sz="1600" i="1" cap="none" dirty="0" smtClean="0"/>
              <a:t>2018 Fourth </a:t>
            </a:r>
            <a:r>
              <a:rPr lang="en-GB" sz="1600" i="1" cap="none" dirty="0"/>
              <a:t>I</a:t>
            </a:r>
            <a:r>
              <a:rPr lang="en-GB" sz="1600" i="1" cap="none" dirty="0" smtClean="0"/>
              <a:t>nternational </a:t>
            </a:r>
            <a:r>
              <a:rPr lang="en-GB" sz="1600" i="1" cap="none" dirty="0"/>
              <a:t>C</a:t>
            </a:r>
            <a:r>
              <a:rPr lang="en-GB" sz="1600" i="1" cap="none" dirty="0" smtClean="0"/>
              <a:t>onference on Advances in Computing, Communication &amp; Automation (ICACCA)</a:t>
            </a:r>
            <a:r>
              <a:rPr lang="en-GB" sz="1600" cap="none" dirty="0" smtClean="0"/>
              <a:t>, </a:t>
            </a:r>
            <a:r>
              <a:rPr lang="en-GB" sz="1600" cap="none" dirty="0" err="1" smtClean="0"/>
              <a:t>Subang</a:t>
            </a:r>
            <a:r>
              <a:rPr lang="en-GB" sz="1600" cap="none" dirty="0" smtClean="0"/>
              <a:t> Jaya, 2018.</a:t>
            </a:r>
            <a:endParaRPr lang="en-US" sz="1600" cap="none" dirty="0"/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9814" r="3861" b="7167"/>
          <a:stretch/>
        </p:blipFill>
        <p:spPr bwMode="auto">
          <a:xfrm>
            <a:off x="7262127" y="488733"/>
            <a:ext cx="4679903" cy="32792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Line Callout 1 (Accent Bar) 9"/>
          <p:cNvSpPr/>
          <p:nvPr/>
        </p:nvSpPr>
        <p:spPr>
          <a:xfrm rot="16200000">
            <a:off x="8350125" y="1359089"/>
            <a:ext cx="792122" cy="6330385"/>
          </a:xfrm>
          <a:prstGeom prst="accentCallout1">
            <a:avLst>
              <a:gd name="adj1" fmla="val 49603"/>
              <a:gd name="adj2" fmla="val 108933"/>
              <a:gd name="adj3" fmla="val 62499"/>
              <a:gd name="adj4" fmla="val 346743"/>
            </a:avLst>
          </a:prstGeom>
          <a:solidFill>
            <a:srgbClr val="C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 smtClean="0"/>
              <a:t>- Difficulty </a:t>
            </a:r>
            <a:r>
              <a:rPr lang="en-US" sz="2400" dirty="0"/>
              <a:t>in classification in current fold is decreased significantly compared to other </a:t>
            </a:r>
            <a:r>
              <a:rPr lang="en-US" sz="2400" dirty="0" smtClean="0"/>
              <a:t>folds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33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/>
              <a:t>Deep learning </a:t>
            </a:r>
            <a:r>
              <a:rPr lang="en-US" b="1" dirty="0" smtClean="0"/>
              <a:t>(5)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088" y="2727289"/>
            <a:ext cx="6835939" cy="104416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VGG-16 and CaffeNet</a:t>
            </a:r>
          </a:p>
          <a:p>
            <a:pPr>
              <a:lnSpc>
                <a:spcPct val="100000"/>
              </a:lnSpc>
            </a:pPr>
            <a:r>
              <a:rPr lang="en-US" dirty="0"/>
              <a:t>Transfer </a:t>
            </a:r>
            <a:r>
              <a:rPr lang="en-US" dirty="0" smtClean="0"/>
              <a:t>learning (exclude last 3 FC)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7629" y="1198483"/>
            <a:ext cx="6835941" cy="1481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smtClean="0"/>
              <a:t>A Deep Network for Pornographic Image Recognition Based on Feature Visualization Analysis </a:t>
            </a:r>
            <a:r>
              <a:rPr lang="en-US" sz="2800" b="1" baseline="50000" dirty="0" smtClean="0"/>
              <a:t>9</a:t>
            </a:r>
            <a:endParaRPr lang="en-US" sz="2800" b="1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845" y="131616"/>
            <a:ext cx="3831018" cy="3639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629" y="3707829"/>
            <a:ext cx="11138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Features extracted </a:t>
            </a:r>
            <a:r>
              <a:rPr lang="en-US" sz="2400" dirty="0" err="1"/>
              <a:t>visualised</a:t>
            </a:r>
            <a:r>
              <a:rPr lang="en-US" sz="2400" dirty="0"/>
              <a:t> to determine data augmentation </a:t>
            </a:r>
            <a:r>
              <a:rPr lang="en-US" sz="2400" dirty="0" smtClean="0"/>
              <a:t>method</a:t>
            </a:r>
            <a:endParaRPr lang="en-US" sz="2400" dirty="0"/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 Display </a:t>
            </a:r>
            <a:r>
              <a:rPr lang="en-US" sz="2400" dirty="0"/>
              <a:t>forward output (direct)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 De-convolute </a:t>
            </a:r>
            <a:r>
              <a:rPr lang="en-US" sz="2400" dirty="0"/>
              <a:t>feature, then output as </a:t>
            </a:r>
            <a:r>
              <a:rPr lang="en-US" sz="2400" dirty="0" smtClean="0"/>
              <a:t>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 smtClean="0"/>
              <a:t>Max </a:t>
            </a:r>
            <a:r>
              <a:rPr lang="en-US" sz="2400" u="sng" dirty="0"/>
              <a:t>accuracy: 94.7% (increase of 2.6% from using fine-tuned VGG-16)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Requires human intervention to decide data augmentation method to improve results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3" y="6011886"/>
            <a:ext cx="10351649" cy="724489"/>
          </a:xfrm>
        </p:spPr>
        <p:txBody>
          <a:bodyPr/>
          <a:lstStyle/>
          <a:p>
            <a:pPr lvl="0" algn="just"/>
            <a:r>
              <a:rPr lang="en-US" sz="1600" cap="none" baseline="50000" dirty="0" smtClean="0"/>
              <a:t>9	</a:t>
            </a:r>
            <a:r>
              <a:rPr lang="en-GB" sz="1600" cap="none" dirty="0" smtClean="0"/>
              <a:t>Z. Ying, P. Shi, D. Pan, H. Yang and M. </a:t>
            </a:r>
            <a:r>
              <a:rPr lang="en-GB" sz="1600" cap="none" dirty="0" err="1" smtClean="0"/>
              <a:t>Hou</a:t>
            </a:r>
            <a:r>
              <a:rPr lang="en-GB" sz="1600" cap="none" dirty="0" smtClean="0"/>
              <a:t>, "A deep network for pornographic image recognition based on feature visualization analysis", in </a:t>
            </a:r>
            <a:r>
              <a:rPr lang="en-GB" sz="1600" i="1" cap="none" dirty="0" smtClean="0"/>
              <a:t>2018 IEEE 4th Information </a:t>
            </a:r>
            <a:r>
              <a:rPr lang="en-GB" sz="1600" i="1" cap="none" dirty="0"/>
              <a:t>T</a:t>
            </a:r>
            <a:r>
              <a:rPr lang="en-GB" sz="1600" i="1" cap="none" dirty="0" smtClean="0"/>
              <a:t>echnology and Mechatronics </a:t>
            </a:r>
            <a:r>
              <a:rPr lang="en-GB" sz="1600" i="1" cap="none" dirty="0"/>
              <a:t>E</a:t>
            </a:r>
            <a:r>
              <a:rPr lang="en-GB" sz="1600" i="1" cap="none" dirty="0" smtClean="0"/>
              <a:t>ngineering </a:t>
            </a:r>
            <a:r>
              <a:rPr lang="en-GB" sz="1600" i="1" cap="none" dirty="0"/>
              <a:t>C</a:t>
            </a:r>
            <a:r>
              <a:rPr lang="en-GB" sz="1600" i="1" cap="none" dirty="0" smtClean="0"/>
              <a:t>onference (ITOEC)</a:t>
            </a:r>
            <a:r>
              <a:rPr lang="en-GB" sz="1600" cap="none" dirty="0" smtClean="0"/>
              <a:t>, Chongqing, 2018, pp. 212-216.</a:t>
            </a:r>
            <a:endParaRPr lang="en-US" sz="1600" cap="none" dirty="0"/>
          </a:p>
        </p:txBody>
      </p:sp>
    </p:spTree>
    <p:extLst>
      <p:ext uri="{BB962C8B-B14F-4D97-AF65-F5344CB8AC3E}">
        <p14:creationId xmlns:p14="http://schemas.microsoft.com/office/powerpoint/2010/main" val="9649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/>
              <a:t>Deep learning </a:t>
            </a:r>
            <a:r>
              <a:rPr lang="en-US" b="1" dirty="0" smtClean="0"/>
              <a:t>(6)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107" y="2621548"/>
            <a:ext cx="11132493" cy="347627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/>
              <a:t>Video frames extracted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CNN + multiple cropping for feature extraction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LSTM (RNN) for sequence learning 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Video classification: majority voting</a:t>
            </a:r>
          </a:p>
          <a:p>
            <a:pPr algn="just">
              <a:lnSpc>
                <a:spcPct val="100000"/>
              </a:lnSpc>
            </a:pPr>
            <a:r>
              <a:rPr lang="en-US" u="sng" dirty="0" smtClean="0"/>
              <a:t>Max accuracy: 95.6% by ACORDE-101 (on NPDI dataset)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Useful in real-time applications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20691" y="1181024"/>
            <a:ext cx="6835941" cy="1481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smtClean="0"/>
              <a:t>Adult Content Detection in Videos with Convolutional and Recurrent Neural Networks </a:t>
            </a:r>
            <a:r>
              <a:rPr lang="en-US" sz="2800" b="1" baseline="50000" dirty="0" smtClean="0"/>
              <a:t>10</a:t>
            </a:r>
            <a:endParaRPr lang="en-US" sz="2800" b="1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33" y="33969"/>
            <a:ext cx="4233488" cy="31787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46563" y="3212757"/>
            <a:ext cx="128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ACORDE</a:t>
            </a:r>
            <a:endParaRPr lang="en-US" sz="24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2" y="6056697"/>
            <a:ext cx="10335885" cy="706711"/>
          </a:xfrm>
        </p:spPr>
        <p:txBody>
          <a:bodyPr/>
          <a:lstStyle/>
          <a:p>
            <a:pPr lvl="0" algn="just"/>
            <a:r>
              <a:rPr lang="en-US" sz="1600" cap="none" baseline="50000" dirty="0" smtClean="0"/>
              <a:t>10	</a:t>
            </a:r>
            <a:r>
              <a:rPr lang="en-GB" sz="1600" cap="none" dirty="0" smtClean="0"/>
              <a:t>J. </a:t>
            </a:r>
            <a:r>
              <a:rPr lang="en-GB" sz="1600" cap="none" dirty="0" err="1" smtClean="0"/>
              <a:t>Wehrmann</a:t>
            </a:r>
            <a:r>
              <a:rPr lang="en-GB" sz="1600" cap="none" dirty="0" smtClean="0"/>
              <a:t>, G. </a:t>
            </a:r>
            <a:r>
              <a:rPr lang="en-GB" sz="1600" cap="none" dirty="0" err="1" smtClean="0"/>
              <a:t>Simões</a:t>
            </a:r>
            <a:r>
              <a:rPr lang="en-GB" sz="1600" cap="none" dirty="0" smtClean="0"/>
              <a:t>, R. Barros and V. </a:t>
            </a:r>
            <a:r>
              <a:rPr lang="en-GB" sz="1600" cap="none" dirty="0" err="1" smtClean="0"/>
              <a:t>Cavalcante</a:t>
            </a:r>
            <a:r>
              <a:rPr lang="en-GB" sz="1600" cap="none" dirty="0" smtClean="0"/>
              <a:t>, “Adult content detection in videos with convolutional and recurrent neural networks", </a:t>
            </a:r>
            <a:r>
              <a:rPr lang="en-GB" sz="1600" i="1" cap="none" dirty="0" err="1"/>
              <a:t>N</a:t>
            </a:r>
            <a:r>
              <a:rPr lang="en-GB" sz="1600" i="1" cap="none" dirty="0" err="1" smtClean="0"/>
              <a:t>eurocomputing</a:t>
            </a:r>
            <a:r>
              <a:rPr lang="en-GB" sz="1600" cap="none" dirty="0" smtClean="0"/>
              <a:t>, vol. 272, pp. 432-438, 2018. Available: 10.1016/j.Neucom.2017.07.012.</a:t>
            </a:r>
            <a:endParaRPr lang="en-US" sz="1600" cap="none" dirty="0"/>
          </a:p>
        </p:txBody>
      </p:sp>
      <p:sp>
        <p:nvSpPr>
          <p:cNvPr id="9" name="Line Callout 1 (Accent Bar) 8"/>
          <p:cNvSpPr/>
          <p:nvPr/>
        </p:nvSpPr>
        <p:spPr>
          <a:xfrm rot="16200000">
            <a:off x="5383570" y="836613"/>
            <a:ext cx="707886" cy="3262162"/>
          </a:xfrm>
          <a:prstGeom prst="accentCallout1">
            <a:avLst>
              <a:gd name="adj1" fmla="val 49603"/>
              <a:gd name="adj2" fmla="val -11532"/>
              <a:gd name="adj3" fmla="val -73565"/>
              <a:gd name="adj4" fmla="val -59669"/>
            </a:avLst>
          </a:prstGeom>
          <a:solidFill>
            <a:srgbClr val="C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marL="342900" indent="-342900" algn="just">
              <a:lnSpc>
                <a:spcPct val="100000"/>
              </a:lnSpc>
              <a:buFontTx/>
              <a:buChar char="-"/>
            </a:pPr>
            <a:r>
              <a:rPr lang="en-US" sz="2400" dirty="0" smtClean="0"/>
              <a:t>transfer learning</a:t>
            </a:r>
          </a:p>
          <a:p>
            <a:pPr marL="342900" indent="-342900" algn="just">
              <a:lnSpc>
                <a:spcPct val="100000"/>
              </a:lnSpc>
              <a:buFontTx/>
              <a:buChar char="-"/>
            </a:pPr>
            <a:r>
              <a:rPr lang="en-US" sz="2400" dirty="0" smtClean="0"/>
              <a:t>training </a:t>
            </a:r>
            <a:r>
              <a:rPr lang="en-US" sz="2400" dirty="0"/>
              <a:t>not </a:t>
            </a:r>
            <a:r>
              <a:rPr lang="en-US" sz="2400" dirty="0" smtClean="0"/>
              <a:t> required</a:t>
            </a:r>
            <a:endParaRPr lang="en-US" sz="2400" dirty="0"/>
          </a:p>
        </p:txBody>
      </p:sp>
      <p:sp>
        <p:nvSpPr>
          <p:cNvPr id="10" name="Line Callout 1 (Accent Bar) 9"/>
          <p:cNvSpPr/>
          <p:nvPr/>
        </p:nvSpPr>
        <p:spPr>
          <a:xfrm rot="16200000">
            <a:off x="1302635" y="4664272"/>
            <a:ext cx="330524" cy="2384253"/>
          </a:xfrm>
          <a:prstGeom prst="accentCallout1">
            <a:avLst>
              <a:gd name="adj1" fmla="val 50821"/>
              <a:gd name="adj2" fmla="val 120207"/>
              <a:gd name="adj3" fmla="val 48442"/>
              <a:gd name="adj4" fmla="val 604014"/>
            </a:avLst>
          </a:prstGeom>
          <a:solidFill>
            <a:srgbClr val="C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 smtClean="0"/>
              <a:t>- training required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05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/>
              <a:t>Deep learning </a:t>
            </a:r>
            <a:r>
              <a:rPr lang="en-US" b="1" dirty="0" smtClean="0"/>
              <a:t>(7)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80" y="3127222"/>
            <a:ext cx="11029572" cy="279460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/>
              <a:t>Static feature extraction and all classifications: </a:t>
            </a:r>
            <a:r>
              <a:rPr lang="en-US" dirty="0" err="1"/>
              <a:t>GoogLeNet</a:t>
            </a:r>
            <a:r>
              <a:rPr lang="en-US" dirty="0"/>
              <a:t> (CNN</a:t>
            </a:r>
            <a:r>
              <a:rPr lang="en-US" dirty="0" smtClean="0"/>
              <a:t>)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Motion (temporal) information extraction: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 Optical flow displacement field (magnitude and direction)</a:t>
            </a:r>
          </a:p>
          <a:p>
            <a:pPr lvl="1"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 MPEG motion vector (Movement of macroblock represented using motion vector)</a:t>
            </a:r>
          </a:p>
          <a:p>
            <a:pPr algn="just">
              <a:lnSpc>
                <a:spcPct val="100000"/>
              </a:lnSpc>
            </a:pPr>
            <a:r>
              <a:rPr lang="en-US" u="sng" dirty="0" smtClean="0"/>
              <a:t>Accuracy: </a:t>
            </a:r>
            <a:r>
              <a:rPr lang="en-US" sz="2400" u="sng" dirty="0" smtClean="0"/>
              <a:t>96.4% with Late Fusion (on Pornography-2k dataset), 97.9% with Mid-level or Late Fusion using optical flow method (on Pornography-800 dataset)</a:t>
            </a:r>
            <a:endParaRPr lang="en-US" sz="2400" u="sng" dirty="0"/>
          </a:p>
          <a:p>
            <a:pPr algn="just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36456" y="1117808"/>
            <a:ext cx="4135313" cy="176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b="1" dirty="0" smtClean="0"/>
              <a:t>Video Pornography Detection through Deep Learning Techniques and Motion Information </a:t>
            </a:r>
            <a:r>
              <a:rPr lang="en-US" sz="2800" b="1" baseline="50000" dirty="0" smtClean="0"/>
              <a:t>11</a:t>
            </a:r>
            <a:endParaRPr lang="en-US" sz="2800" b="1" dirty="0"/>
          </a:p>
        </p:txBody>
      </p:sp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2" t="8052" b="2992"/>
          <a:stretch/>
        </p:blipFill>
        <p:spPr bwMode="auto">
          <a:xfrm>
            <a:off x="5319807" y="124836"/>
            <a:ext cx="6594714" cy="3062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63422" y="1941617"/>
            <a:ext cx="1229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chemeClr val="bg1"/>
                </a:solidFill>
              </a:rPr>
              <a:t>(ImageNet)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9883" y="96565"/>
            <a:ext cx="1232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chemeClr val="bg1"/>
                </a:solidFill>
              </a:rPr>
              <a:t>(ImageNet)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138968" y="6053959"/>
            <a:ext cx="10716701" cy="662151"/>
          </a:xfrm>
        </p:spPr>
        <p:txBody>
          <a:bodyPr/>
          <a:lstStyle/>
          <a:p>
            <a:r>
              <a:rPr lang="en-US" sz="1600" cap="none" dirty="0" smtClean="0"/>
              <a:t> </a:t>
            </a:r>
            <a:r>
              <a:rPr lang="en-US" sz="1600" cap="none" baseline="50000" dirty="0" smtClean="0"/>
              <a:t>11</a:t>
            </a:r>
            <a:r>
              <a:rPr lang="en-US" sz="1600" cap="none" dirty="0" smtClean="0"/>
              <a:t> M. Perez, S. Avila, D. Moreira, D. </a:t>
            </a:r>
            <a:r>
              <a:rPr lang="en-US" sz="1600" cap="none" dirty="0" err="1" smtClean="0"/>
              <a:t>Moraes</a:t>
            </a:r>
            <a:r>
              <a:rPr lang="en-US" sz="1600" cap="none" dirty="0" smtClean="0"/>
              <a:t>, V. </a:t>
            </a:r>
            <a:r>
              <a:rPr lang="en-US" sz="1600" cap="none" dirty="0" err="1" smtClean="0"/>
              <a:t>Testoni</a:t>
            </a:r>
            <a:r>
              <a:rPr lang="en-US" sz="1600" cap="none" dirty="0" smtClean="0"/>
              <a:t>, E. Valle, S. </a:t>
            </a:r>
            <a:r>
              <a:rPr lang="en-US" sz="1600" cap="none" dirty="0" err="1" smtClean="0"/>
              <a:t>Goldenstein</a:t>
            </a:r>
            <a:r>
              <a:rPr lang="en-US" sz="1600" cap="none" dirty="0" smtClean="0"/>
              <a:t>, A. Rocha, "video pornography detection through deep learning techniques and motion information", </a:t>
            </a:r>
            <a:r>
              <a:rPr lang="en-US" sz="1600" cap="none" dirty="0" err="1" smtClean="0"/>
              <a:t>neurocomputing</a:t>
            </a:r>
            <a:r>
              <a:rPr lang="en-US" sz="1600" cap="none" dirty="0" smtClean="0"/>
              <a:t>, vol. 230, pp. 279-293, 2017. Available: 10.1016/j.Neucom.2016.12.017.</a:t>
            </a:r>
            <a:endParaRPr lang="en-US" sz="1600" cap="none" dirty="0"/>
          </a:p>
        </p:txBody>
      </p:sp>
      <p:sp>
        <p:nvSpPr>
          <p:cNvPr id="10" name="Line Callout 1 (Accent Bar) 9"/>
          <p:cNvSpPr/>
          <p:nvPr/>
        </p:nvSpPr>
        <p:spPr>
          <a:xfrm rot="16200000">
            <a:off x="10113692" y="2959789"/>
            <a:ext cx="378375" cy="2149226"/>
          </a:xfrm>
          <a:prstGeom prst="accentCallout1">
            <a:avLst>
              <a:gd name="adj1" fmla="val 47577"/>
              <a:gd name="adj2" fmla="val 115053"/>
              <a:gd name="adj3" fmla="val -6032"/>
              <a:gd name="adj4" fmla="val 220355"/>
            </a:avLst>
          </a:prstGeom>
          <a:solidFill>
            <a:srgbClr val="C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just">
              <a:lnSpc>
                <a:spcPct val="100000"/>
              </a:lnSpc>
            </a:pPr>
            <a:r>
              <a:rPr lang="en-US" sz="2400" dirty="0" smtClean="0"/>
              <a:t>transfer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42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Summary of literature review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869" y="1163258"/>
            <a:ext cx="7356200" cy="5694741"/>
          </a:xfrm>
        </p:spPr>
        <p:txBody>
          <a:bodyPr>
            <a:noAutofit/>
          </a:bodyPr>
          <a:lstStyle/>
          <a:p>
            <a:r>
              <a:rPr lang="en-US" dirty="0" smtClean="0"/>
              <a:t>Digital image processing techniques and SVM classifiers: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dirty="0" smtClean="0"/>
              <a:t>Rely on assumptions that affect accuracy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 smtClean="0"/>
              <a:t> Human intervention required</a:t>
            </a:r>
          </a:p>
          <a:p>
            <a:r>
              <a:rPr lang="en-US" dirty="0" smtClean="0"/>
              <a:t>Deep learning (CNN):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 smtClean="0"/>
              <a:t> Learn without human intervention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 smtClean="0"/>
              <a:t> Feature to be extracted decided automatically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 smtClean="0"/>
              <a:t> Dataset has to cover a wide range in an unbiased way</a:t>
            </a:r>
          </a:p>
          <a:p>
            <a:r>
              <a:rPr lang="en-US" dirty="0" smtClean="0"/>
              <a:t>K-fold cross-validation not suitable </a:t>
            </a:r>
          </a:p>
          <a:p>
            <a:pPr marL="0" indent="0">
              <a:buNone/>
            </a:pPr>
            <a:r>
              <a:rPr lang="en-US" dirty="0" smtClean="0"/>
              <a:t>=&gt; manual distribution of training and validation dataset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39959" y="2322134"/>
            <a:ext cx="35787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Experiment on:</a:t>
            </a:r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CNN with and without transfer learning to extract features</a:t>
            </a:r>
          </a:p>
          <a:p>
            <a:pPr marL="285750" indent="-285750" algn="just">
              <a:buFontTx/>
              <a:buChar char="-"/>
            </a:pPr>
            <a:r>
              <a:rPr lang="en-US" sz="2400" dirty="0" smtClean="0"/>
              <a:t>Different classifiers (CNN and SVM)</a:t>
            </a:r>
          </a:p>
        </p:txBody>
      </p:sp>
      <p:sp>
        <p:nvSpPr>
          <p:cNvPr id="8" name="Right Brace 7"/>
          <p:cNvSpPr/>
          <p:nvPr/>
        </p:nvSpPr>
        <p:spPr>
          <a:xfrm>
            <a:off x="7961585" y="1355834"/>
            <a:ext cx="378374" cy="4240925"/>
          </a:xfrm>
          <a:prstGeom prst="rightBrace">
            <a:avLst>
              <a:gd name="adj1" fmla="val 8333"/>
              <a:gd name="adj2" fmla="val 4739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System architecture 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0" y="2002972"/>
            <a:ext cx="11965384" cy="28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0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399" y="1256259"/>
            <a:ext cx="9905999" cy="3541714"/>
          </a:xfrm>
        </p:spPr>
        <p:txBody>
          <a:bodyPr/>
          <a:lstStyle/>
          <a:p>
            <a:pPr algn="just"/>
            <a:r>
              <a:rPr lang="en-US" dirty="0" smtClean="0"/>
              <a:t>Unconstrained and freely accessible through the Internet</a:t>
            </a:r>
          </a:p>
          <a:p>
            <a:pPr algn="just"/>
            <a:r>
              <a:rPr lang="en-US" dirty="0" smtClean="0"/>
              <a:t>Adolescents and children</a:t>
            </a:r>
            <a:r>
              <a:rPr lang="en-US" dirty="0"/>
              <a:t> </a:t>
            </a:r>
            <a:r>
              <a:rPr lang="en-US" dirty="0" smtClean="0"/>
              <a:t>may take it as normality</a:t>
            </a:r>
            <a:r>
              <a:rPr lang="en-US" dirty="0"/>
              <a:t> </a:t>
            </a:r>
            <a:r>
              <a:rPr lang="en-US" dirty="0" smtClean="0"/>
              <a:t>or curious to try</a:t>
            </a:r>
          </a:p>
          <a:p>
            <a:pPr algn="just"/>
            <a:r>
              <a:rPr lang="en-US" dirty="0" smtClean="0"/>
              <a:t>Distort healthy sexual development</a:t>
            </a:r>
          </a:p>
          <a:p>
            <a:pPr algn="just"/>
            <a:r>
              <a:rPr lang="en-US" dirty="0"/>
              <a:t>Censorship prevents </a:t>
            </a:r>
            <a:r>
              <a:rPr lang="en-US" dirty="0" smtClean="0"/>
              <a:t>exposure</a:t>
            </a:r>
            <a:endParaRPr lang="en-US" dirty="0"/>
          </a:p>
          <a:p>
            <a:pPr algn="just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46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133" y="0"/>
            <a:ext cx="11004330" cy="1478570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Data distribution &amp; CNN architectures </a:t>
            </a:r>
            <a:endParaRPr lang="en-US" sz="34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665271"/>
              </p:ext>
            </p:extLst>
          </p:nvPr>
        </p:nvGraphicFramePr>
        <p:xfrm>
          <a:off x="7580819" y="4193908"/>
          <a:ext cx="4256015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6116">
                  <a:extLst>
                    <a:ext uri="{9D8B030D-6E8A-4147-A177-3AD203B41FA5}">
                      <a16:colId xmlns:a16="http://schemas.microsoft.com/office/drawing/2014/main" val="4207178765"/>
                    </a:ext>
                  </a:extLst>
                </a:gridCol>
                <a:gridCol w="1969899">
                  <a:extLst>
                    <a:ext uri="{9D8B030D-6E8A-4147-A177-3AD203B41FA5}">
                      <a16:colId xmlns:a16="http://schemas.microsoft.com/office/drawing/2014/main" val="3606077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CNN Architecture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</a:t>
                      </a:r>
                      <a:r>
                        <a:rPr lang="en-US" sz="2400" baseline="0" dirty="0" smtClean="0"/>
                        <a:t>Layer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88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MobileNet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461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VGG-19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171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ResNet50_V2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334157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 rot="6781704">
            <a:off x="3443803" y="1052880"/>
            <a:ext cx="762199" cy="5011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74133" y="3961827"/>
            <a:ext cx="5834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804 </a:t>
            </a:r>
            <a:r>
              <a:rPr lang="en-US" sz="2400" dirty="0"/>
              <a:t>videos (402 </a:t>
            </a:r>
            <a:r>
              <a:rPr lang="en-US" sz="2400" dirty="0" smtClean="0"/>
              <a:t>“</a:t>
            </a:r>
            <a:r>
              <a:rPr lang="en-US" sz="2400" dirty="0"/>
              <a:t>Non Porn” and 402 </a:t>
            </a:r>
            <a:r>
              <a:rPr lang="en-US" sz="2400" dirty="0" smtClean="0"/>
              <a:t>“</a:t>
            </a:r>
            <a:r>
              <a:rPr lang="en-US" sz="2400" dirty="0"/>
              <a:t>Porn”) and 727 images (all </a:t>
            </a:r>
            <a:r>
              <a:rPr lang="en-US" sz="2400" dirty="0" smtClean="0"/>
              <a:t>“</a:t>
            </a:r>
            <a:r>
              <a:rPr lang="en-US" sz="2400" dirty="0"/>
              <a:t>Porn”) </a:t>
            </a:r>
            <a:r>
              <a:rPr lang="en-US" sz="2400" dirty="0" smtClean="0"/>
              <a:t>from Internet</a:t>
            </a:r>
            <a:endParaRPr lang="en-US" sz="2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67536"/>
              </p:ext>
            </p:extLst>
          </p:nvPr>
        </p:nvGraphicFramePr>
        <p:xfrm>
          <a:off x="288818" y="1738959"/>
          <a:ext cx="7636105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3241">
                  <a:extLst>
                    <a:ext uri="{9D8B030D-6E8A-4147-A177-3AD203B41FA5}">
                      <a16:colId xmlns:a16="http://schemas.microsoft.com/office/drawing/2014/main" val="2647267067"/>
                    </a:ext>
                  </a:extLst>
                </a:gridCol>
                <a:gridCol w="2040758">
                  <a:extLst>
                    <a:ext uri="{9D8B030D-6E8A-4147-A177-3AD203B41FA5}">
                      <a16:colId xmlns:a16="http://schemas.microsoft.com/office/drawing/2014/main" val="6334162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7268462"/>
                    </a:ext>
                  </a:extLst>
                </a:gridCol>
                <a:gridCol w="1540106">
                  <a:extLst>
                    <a:ext uri="{9D8B030D-6E8A-4147-A177-3AD203B41FA5}">
                      <a16:colId xmlns:a16="http://schemas.microsoft.com/office/drawing/2014/main" val="3465941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Dataset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“Non Porn” Images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“Porn” Images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077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Training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11,872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4,531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16,403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00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Validation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2,386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988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3,374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7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Total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14,258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5519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19,777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696377"/>
                  </a:ext>
                </a:extLst>
              </a:tr>
            </a:tbl>
          </a:graphicData>
        </a:graphic>
      </p:graphicFrame>
      <p:sp>
        <p:nvSpPr>
          <p:cNvPr id="13" name="Right Arrow 12"/>
          <p:cNvSpPr/>
          <p:nvPr/>
        </p:nvSpPr>
        <p:spPr>
          <a:xfrm rot="3734865">
            <a:off x="7369598" y="2212417"/>
            <a:ext cx="3370987" cy="5011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 err="1"/>
              <a:t>cnn</a:t>
            </a:r>
            <a:r>
              <a:rPr lang="en-US" b="1" dirty="0"/>
              <a:t> implementation techniques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67457" y="1111509"/>
            <a:ext cx="4207817" cy="3051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Transfer learning (ImageNet)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 augmentation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Dropout layer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Reduction of network capacity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L1 kernel </a:t>
            </a:r>
            <a:r>
              <a:rPr lang="en-US" dirty="0" err="1" smtClean="0"/>
              <a:t>regularisation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884" y="895092"/>
            <a:ext cx="3720600" cy="2027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68" y="3641359"/>
            <a:ext cx="4189712" cy="2230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377" y="3641359"/>
            <a:ext cx="3708008" cy="2535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40" y="1248281"/>
            <a:ext cx="4117594" cy="1905771"/>
          </a:xfrm>
          <a:prstGeom prst="rect">
            <a:avLst/>
          </a:prstGeom>
        </p:spPr>
      </p:pic>
      <p:cxnSp>
        <p:nvCxnSpPr>
          <p:cNvPr id="12" name="Curved Connector 11"/>
          <p:cNvCxnSpPr/>
          <p:nvPr/>
        </p:nvCxnSpPr>
        <p:spPr>
          <a:xfrm rot="10800000">
            <a:off x="2504974" y="1235581"/>
            <a:ext cx="3534320" cy="12700"/>
          </a:xfrm>
          <a:prstGeom prst="curvedConnector4">
            <a:avLst>
              <a:gd name="adj1" fmla="val -4998"/>
              <a:gd name="adj2" fmla="val 23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rot="5400000">
            <a:off x="3530073" y="2504747"/>
            <a:ext cx="1711821" cy="512711"/>
          </a:xfrm>
          <a:prstGeom prst="curvedConnector3">
            <a:avLst>
              <a:gd name="adj1" fmla="val 397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endCxn id="6" idx="1"/>
          </p:cNvCxnSpPr>
          <p:nvPr/>
        </p:nvCxnSpPr>
        <p:spPr>
          <a:xfrm flipV="1">
            <a:off x="6444781" y="1909026"/>
            <a:ext cx="2067103" cy="464636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6200000" flipH="1">
            <a:off x="8041594" y="3200212"/>
            <a:ext cx="552626" cy="1959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7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Methods of </a:t>
            </a:r>
            <a:r>
              <a:rPr lang="en-US" b="1" dirty="0" err="1" smtClean="0"/>
              <a:t>cnn</a:t>
            </a:r>
            <a:r>
              <a:rPr lang="en-US" b="1" dirty="0" smtClean="0"/>
              <a:t> implementation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480295"/>
              </p:ext>
            </p:extLst>
          </p:nvPr>
        </p:nvGraphicFramePr>
        <p:xfrm>
          <a:off x="539698" y="1029253"/>
          <a:ext cx="7971057" cy="2286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63941">
                  <a:extLst>
                    <a:ext uri="{9D8B030D-6E8A-4147-A177-3AD203B41FA5}">
                      <a16:colId xmlns:a16="http://schemas.microsoft.com/office/drawing/2014/main" val="58556855"/>
                    </a:ext>
                  </a:extLst>
                </a:gridCol>
                <a:gridCol w="4446785">
                  <a:extLst>
                    <a:ext uri="{9D8B030D-6E8A-4147-A177-3AD203B41FA5}">
                      <a16:colId xmlns:a16="http://schemas.microsoft.com/office/drawing/2014/main" val="2989627930"/>
                    </a:ext>
                  </a:extLst>
                </a:gridCol>
                <a:gridCol w="1860331">
                  <a:extLst>
                    <a:ext uri="{9D8B030D-6E8A-4147-A177-3AD203B41FA5}">
                      <a16:colId xmlns:a16="http://schemas.microsoft.com/office/drawing/2014/main" val="1160893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Method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Feature Extractor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Classifier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26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Traditional CNN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CNN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071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Fine-tuned CNN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CNN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73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Traditional</a:t>
                      </a:r>
                      <a:r>
                        <a:rPr lang="en-US" sz="2400" baseline="0" dirty="0" smtClean="0"/>
                        <a:t> CNN (from Method 1)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SVM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40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Fine-tuned CNN (from Method 2)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SVM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346575"/>
                  </a:ext>
                </a:extLst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98" y="140238"/>
            <a:ext cx="3279228" cy="635003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56" y="3600086"/>
            <a:ext cx="2217711" cy="290832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940646" y="2470724"/>
            <a:ext cx="1295654" cy="844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endCxn id="9" idx="3"/>
          </p:cNvCxnSpPr>
          <p:nvPr/>
        </p:nvCxnSpPr>
        <p:spPr>
          <a:xfrm flipV="1">
            <a:off x="6717303" y="3191575"/>
            <a:ext cx="413087" cy="4085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920803" y="1468343"/>
            <a:ext cx="1295654" cy="896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8236300" y="1872457"/>
            <a:ext cx="518435" cy="441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539698" y="3457257"/>
            <a:ext cx="4207817" cy="3051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 smtClean="0"/>
              <a:t>RMSprop</a:t>
            </a:r>
            <a:r>
              <a:rPr lang="en-US" dirty="0" smtClean="0"/>
              <a:t> optimizer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Categorical cross entropy loss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Learning rate = 0.0001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Batch size (train) = 32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Batch size (validation) = 16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Number of epoch = 20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1296356" y="3343388"/>
            <a:ext cx="361071" cy="14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0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" b="50410"/>
          <a:stretch/>
        </p:blipFill>
        <p:spPr bwMode="auto">
          <a:xfrm>
            <a:off x="1313652" y="317660"/>
            <a:ext cx="4936249" cy="4926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42"/>
          <a:stretch/>
        </p:blipFill>
        <p:spPr bwMode="auto">
          <a:xfrm>
            <a:off x="7024577" y="143926"/>
            <a:ext cx="4831091" cy="52743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50502" y="5648063"/>
            <a:ext cx="7252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Flowchart of Method 1 and Method 2</a:t>
            </a:r>
            <a:endParaRPr lang="en-US" sz="2400" dirty="0"/>
          </a:p>
        </p:txBody>
      </p:sp>
      <p:cxnSp>
        <p:nvCxnSpPr>
          <p:cNvPr id="14" name="Elbow Connector 13"/>
          <p:cNvCxnSpPr/>
          <p:nvPr/>
        </p:nvCxnSpPr>
        <p:spPr>
          <a:xfrm rot="5400000" flipH="1" flipV="1">
            <a:off x="4242363" y="2751868"/>
            <a:ext cx="5100648" cy="232232"/>
          </a:xfrm>
          <a:prstGeom prst="bentConnector3">
            <a:avLst>
              <a:gd name="adj1" fmla="val 10036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4383314" y="5244574"/>
            <a:ext cx="2293257" cy="173734"/>
          </a:xfrm>
          <a:prstGeom prst="bentConnector3">
            <a:avLst>
              <a:gd name="adj1" fmla="val -63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69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Results (method 1)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322020"/>
              </p:ext>
            </p:extLst>
          </p:nvPr>
        </p:nvGraphicFramePr>
        <p:xfrm>
          <a:off x="1441914" y="1131728"/>
          <a:ext cx="9304995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60999">
                  <a:extLst>
                    <a:ext uri="{9D8B030D-6E8A-4147-A177-3AD203B41FA5}">
                      <a16:colId xmlns:a16="http://schemas.microsoft.com/office/drawing/2014/main" val="3846732871"/>
                    </a:ext>
                  </a:extLst>
                </a:gridCol>
                <a:gridCol w="1860999">
                  <a:extLst>
                    <a:ext uri="{9D8B030D-6E8A-4147-A177-3AD203B41FA5}">
                      <a16:colId xmlns:a16="http://schemas.microsoft.com/office/drawing/2014/main" val="1893861546"/>
                    </a:ext>
                  </a:extLst>
                </a:gridCol>
                <a:gridCol w="2183678">
                  <a:extLst>
                    <a:ext uri="{9D8B030D-6E8A-4147-A177-3AD203B41FA5}">
                      <a16:colId xmlns:a16="http://schemas.microsoft.com/office/drawing/2014/main" val="2874726739"/>
                    </a:ext>
                  </a:extLst>
                </a:gridCol>
                <a:gridCol w="1877043">
                  <a:extLst>
                    <a:ext uri="{9D8B030D-6E8A-4147-A177-3AD203B41FA5}">
                      <a16:colId xmlns:a16="http://schemas.microsoft.com/office/drawing/2014/main" val="3924625736"/>
                    </a:ext>
                  </a:extLst>
                </a:gridCol>
                <a:gridCol w="1522276">
                  <a:extLst>
                    <a:ext uri="{9D8B030D-6E8A-4147-A177-3AD203B41FA5}">
                      <a16:colId xmlns:a16="http://schemas.microsoft.com/office/drawing/2014/main" val="699991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CNN Model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Neuron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Trainable Parameter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Elapsed Time (</a:t>
                      </a:r>
                      <a:r>
                        <a:rPr lang="en-US" sz="2400" dirty="0" err="1" smtClean="0"/>
                        <a:t>hh:mm:ss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Validation Accuracy (%)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5254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MobileNet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(64, 8)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3,273,114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02:00:24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86.40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9131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(96, 24)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3,307,754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02:01:14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sng" dirty="0" smtClean="0"/>
                        <a:t>86.93</a:t>
                      </a:r>
                      <a:endParaRPr lang="en-US" sz="2400" u="sn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51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(128, 36)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3,342,894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02:02:53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86.43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54503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VGG-19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(64, 8)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21,630,618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02:01:22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sng" dirty="0" smtClean="0"/>
                        <a:t>84.65</a:t>
                      </a:r>
                      <a:endParaRPr lang="en-US" sz="24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929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(96, 24)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22,435,306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02:02:08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82.13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332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(128, 36)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23,240,494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02:03:07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83.91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62849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ResNet50_V2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(64, 8)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29,942,490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02:06:42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84.88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999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(96, 24)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33,155,626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02:07:36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86.54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8539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(128, 36)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36,369,262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02:08:02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sng" dirty="0" smtClean="0"/>
                        <a:t>86.72</a:t>
                      </a:r>
                      <a:endParaRPr lang="en-US" sz="24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097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4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Results (method 2)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9556"/>
              </p:ext>
            </p:extLst>
          </p:nvPr>
        </p:nvGraphicFramePr>
        <p:xfrm>
          <a:off x="1141413" y="1052901"/>
          <a:ext cx="9888320" cy="5303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7664">
                  <a:extLst>
                    <a:ext uri="{9D8B030D-6E8A-4147-A177-3AD203B41FA5}">
                      <a16:colId xmlns:a16="http://schemas.microsoft.com/office/drawing/2014/main" val="176672804"/>
                    </a:ext>
                  </a:extLst>
                </a:gridCol>
                <a:gridCol w="1977664">
                  <a:extLst>
                    <a:ext uri="{9D8B030D-6E8A-4147-A177-3AD203B41FA5}">
                      <a16:colId xmlns:a16="http://schemas.microsoft.com/office/drawing/2014/main" val="1571307558"/>
                    </a:ext>
                  </a:extLst>
                </a:gridCol>
                <a:gridCol w="1977664">
                  <a:extLst>
                    <a:ext uri="{9D8B030D-6E8A-4147-A177-3AD203B41FA5}">
                      <a16:colId xmlns:a16="http://schemas.microsoft.com/office/drawing/2014/main" val="2254237739"/>
                    </a:ext>
                  </a:extLst>
                </a:gridCol>
                <a:gridCol w="1977664">
                  <a:extLst>
                    <a:ext uri="{9D8B030D-6E8A-4147-A177-3AD203B41FA5}">
                      <a16:colId xmlns:a16="http://schemas.microsoft.com/office/drawing/2014/main" val="2619252727"/>
                    </a:ext>
                  </a:extLst>
                </a:gridCol>
                <a:gridCol w="1977664">
                  <a:extLst>
                    <a:ext uri="{9D8B030D-6E8A-4147-A177-3AD203B41FA5}">
                      <a16:colId xmlns:a16="http://schemas.microsoft.com/office/drawing/2014/main" val="1489386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CNN Model and Number of Neuron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Trainable</a:t>
                      </a:r>
                      <a:r>
                        <a:rPr lang="en-US" sz="2400" baseline="0" dirty="0" smtClean="0"/>
                        <a:t> Layer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Trainable Parameter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Elapsed Time (</a:t>
                      </a:r>
                      <a:r>
                        <a:rPr lang="en-US" sz="2400" dirty="0" err="1" smtClean="0"/>
                        <a:t>hh:mm:ss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Validation Accuracy (%)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92655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0" dirty="0" err="1" smtClean="0"/>
                        <a:t>MobileNet</a:t>
                      </a:r>
                      <a:endParaRPr lang="en-US" sz="2400" b="0" dirty="0" smtClean="0"/>
                    </a:p>
                    <a:p>
                      <a:pPr algn="ctr"/>
                      <a:r>
                        <a:rPr lang="en-US" sz="2400" b="0" dirty="0" smtClean="0"/>
                        <a:t>(96, 24)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1,689,002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01:10:02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88.77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421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1,963,434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01:10:32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90.78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490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2,496,426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01:11:36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sng" dirty="0" smtClean="0"/>
                        <a:t>91.82</a:t>
                      </a:r>
                      <a:endParaRPr lang="en-US" sz="24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915217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VGG-19</a:t>
                      </a:r>
                    </a:p>
                    <a:p>
                      <a:pPr algn="ctr"/>
                      <a:r>
                        <a:rPr lang="en-US" sz="2400" b="0" dirty="0" smtClean="0"/>
                        <a:t>(64, 8)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11,045,466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01:10:43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sng" dirty="0" smtClean="0"/>
                        <a:t>91.79</a:t>
                      </a:r>
                      <a:endParaRPr lang="en-US" sz="2400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0857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15,765,082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01:11:36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88.53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0527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19,305,050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01:12:26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87.20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92262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ResNet50_V2</a:t>
                      </a:r>
                    </a:p>
                    <a:p>
                      <a:pPr algn="ctr"/>
                      <a:r>
                        <a:rPr lang="en-US" sz="2400" b="0" dirty="0" smtClean="0"/>
                        <a:t>(128, 36)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20,729,582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01:13:54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sng" dirty="0" smtClean="0"/>
                        <a:t>92.68</a:t>
                      </a:r>
                      <a:endParaRPr lang="en-US" sz="2400" u="sn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4965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27,293,422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01:14:12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91.35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5104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29,202,158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01:15:07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89.72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512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473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Results (method 3 &amp; method 4)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7058"/>
              </p:ext>
            </p:extLst>
          </p:nvPr>
        </p:nvGraphicFramePr>
        <p:xfrm>
          <a:off x="556459" y="1005604"/>
          <a:ext cx="10287631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8491">
                  <a:extLst>
                    <a:ext uri="{9D8B030D-6E8A-4147-A177-3AD203B41FA5}">
                      <a16:colId xmlns:a16="http://schemas.microsoft.com/office/drawing/2014/main" val="3846732871"/>
                    </a:ext>
                  </a:extLst>
                </a:gridCol>
                <a:gridCol w="1673320">
                  <a:extLst>
                    <a:ext uri="{9D8B030D-6E8A-4147-A177-3AD203B41FA5}">
                      <a16:colId xmlns:a16="http://schemas.microsoft.com/office/drawing/2014/main" val="1893861546"/>
                    </a:ext>
                  </a:extLst>
                </a:gridCol>
                <a:gridCol w="1655889">
                  <a:extLst>
                    <a:ext uri="{9D8B030D-6E8A-4147-A177-3AD203B41FA5}">
                      <a16:colId xmlns:a16="http://schemas.microsoft.com/office/drawing/2014/main" val="2874726739"/>
                    </a:ext>
                  </a:extLst>
                </a:gridCol>
                <a:gridCol w="1638458">
                  <a:extLst>
                    <a:ext uri="{9D8B030D-6E8A-4147-A177-3AD203B41FA5}">
                      <a16:colId xmlns:a16="http://schemas.microsoft.com/office/drawing/2014/main" val="1566037302"/>
                    </a:ext>
                  </a:extLst>
                </a:gridCol>
                <a:gridCol w="1609157">
                  <a:extLst>
                    <a:ext uri="{9D8B030D-6E8A-4147-A177-3AD203B41FA5}">
                      <a16:colId xmlns:a16="http://schemas.microsoft.com/office/drawing/2014/main" val="3924625736"/>
                    </a:ext>
                  </a:extLst>
                </a:gridCol>
                <a:gridCol w="1592316">
                  <a:extLst>
                    <a:ext uri="{9D8B030D-6E8A-4147-A177-3AD203B41FA5}">
                      <a16:colId xmlns:a16="http://schemas.microsoft.com/office/drawing/2014/main" val="69999131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CNN Model</a:t>
                      </a:r>
                      <a:endParaRPr 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Neuron</a:t>
                      </a:r>
                      <a:endParaRPr lang="en-US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Feature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Elapsed Time (</a:t>
                      </a:r>
                      <a:r>
                        <a:rPr lang="en-US" sz="2400" dirty="0" err="1" smtClean="0"/>
                        <a:t>mm:ss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Validation Accuracy (%)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52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29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MobileNet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(96, 24)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1,574,688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323,904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sng" dirty="0" smtClean="0"/>
                        <a:t>87.05</a:t>
                      </a:r>
                      <a:endParaRPr lang="en-US" sz="2400" u="sn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91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VGG-19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(64, 8)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1,049,792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215,936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02:14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84.91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9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ResNet50_V2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(128, 36)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2,099,584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431,872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02:21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86.84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2999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73807"/>
              </p:ext>
            </p:extLst>
          </p:nvPr>
        </p:nvGraphicFramePr>
        <p:xfrm>
          <a:off x="1129274" y="3712018"/>
          <a:ext cx="10884050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37774">
                  <a:extLst>
                    <a:ext uri="{9D8B030D-6E8A-4147-A177-3AD203B41FA5}">
                      <a16:colId xmlns:a16="http://schemas.microsoft.com/office/drawing/2014/main" val="3846732871"/>
                    </a:ext>
                  </a:extLst>
                </a:gridCol>
                <a:gridCol w="1608083">
                  <a:extLst>
                    <a:ext uri="{9D8B030D-6E8A-4147-A177-3AD203B41FA5}">
                      <a16:colId xmlns:a16="http://schemas.microsoft.com/office/drawing/2014/main" val="1893861546"/>
                    </a:ext>
                  </a:extLst>
                </a:gridCol>
                <a:gridCol w="1671145">
                  <a:extLst>
                    <a:ext uri="{9D8B030D-6E8A-4147-A177-3AD203B41FA5}">
                      <a16:colId xmlns:a16="http://schemas.microsoft.com/office/drawing/2014/main" val="2874726739"/>
                    </a:ext>
                  </a:extLst>
                </a:gridCol>
                <a:gridCol w="1529255">
                  <a:extLst>
                    <a:ext uri="{9D8B030D-6E8A-4147-A177-3AD203B41FA5}">
                      <a16:colId xmlns:a16="http://schemas.microsoft.com/office/drawing/2014/main" val="1566037302"/>
                    </a:ext>
                  </a:extLst>
                </a:gridCol>
                <a:gridCol w="1245476">
                  <a:extLst>
                    <a:ext uri="{9D8B030D-6E8A-4147-A177-3AD203B41FA5}">
                      <a16:colId xmlns:a16="http://schemas.microsoft.com/office/drawing/2014/main" val="3924625736"/>
                    </a:ext>
                  </a:extLst>
                </a:gridCol>
                <a:gridCol w="1592317">
                  <a:extLst>
                    <a:ext uri="{9D8B030D-6E8A-4147-A177-3AD203B41FA5}">
                      <a16:colId xmlns:a16="http://schemas.microsoft.com/office/drawing/2014/main" val="69999131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CNN Model and Number of Neuron</a:t>
                      </a:r>
                      <a:endParaRPr 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Trainable Layer</a:t>
                      </a:r>
                      <a:endParaRPr lang="en-US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Feature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Elapsed Time (</a:t>
                      </a:r>
                      <a:r>
                        <a:rPr lang="en-US" sz="2400" dirty="0" err="1" smtClean="0"/>
                        <a:t>mm:ss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Validation Accuracy (%)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525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296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MobileNet</a:t>
                      </a:r>
                      <a:r>
                        <a:rPr lang="en-US" sz="2400" dirty="0" smtClean="0"/>
                        <a:t> (96, 24)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1,574,688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323,904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01:08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92.77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91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VGG-19 (64, 8)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1,049,792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215,936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02:11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90.57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79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ResNet50_V2 (128, 36)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2,099,584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431,872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02:15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u="sng" dirty="0" smtClean="0"/>
                        <a:t>92.80</a:t>
                      </a:r>
                      <a:endParaRPr lang="en-US" sz="2400" u="sng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299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1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Discussion of findings (1)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683" y="1803530"/>
            <a:ext cx="10804163" cy="3232158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Number of neuron &amp; number of trainable layer – number of trainable </a:t>
            </a:r>
            <a:r>
              <a:rPr lang="en-US" dirty="0" smtClean="0"/>
              <a:t>parameter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SVM classifier: Number of neuron in layer used as input to classifier – number of extracted feature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Number of trainable parameter – elapsed time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Number of trainable parameter is less with transfer learning (Method 1 &gt; Method 2)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No particular pattern for </a:t>
            </a:r>
            <a:r>
              <a:rPr lang="en-US" dirty="0" err="1" smtClean="0"/>
              <a:t>hyperparameter</a:t>
            </a:r>
            <a:r>
              <a:rPr lang="en-US" dirty="0" smtClean="0"/>
              <a:t> (number of neuron, number of trainable layer) manipulation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58" y="5035688"/>
            <a:ext cx="6825204" cy="15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7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/>
              <a:t>Discussion of findings </a:t>
            </a:r>
            <a:r>
              <a:rPr lang="en-US" b="1" dirty="0" smtClean="0"/>
              <a:t>(2)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492" y="1656920"/>
            <a:ext cx="5532546" cy="283954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Transfer </a:t>
            </a:r>
            <a:r>
              <a:rPr lang="en-US" dirty="0" smtClean="0"/>
              <a:t>learning 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Effectiveness affected by relationship between source task and target task</a:t>
            </a:r>
          </a:p>
          <a:p>
            <a:pPr algn="just">
              <a:lnSpc>
                <a:spcPct val="100000"/>
              </a:lnSpc>
            </a:pPr>
            <a:r>
              <a:rPr lang="en-US" dirty="0" smtClean="0"/>
              <a:t>Fluctuation of validation accuracies</a:t>
            </a:r>
          </a:p>
          <a:p>
            <a:pPr algn="just">
              <a:lnSpc>
                <a:spcPct val="100000"/>
              </a:lnSpc>
            </a:pPr>
            <a:r>
              <a:rPr lang="en-US" smtClean="0"/>
              <a:t>SVM </a:t>
            </a:r>
            <a:r>
              <a:rPr lang="en-US" dirty="0"/>
              <a:t>&gt;</a:t>
            </a:r>
            <a:r>
              <a:rPr lang="en-US" dirty="0" smtClean="0"/>
              <a:t> </a:t>
            </a:r>
            <a:r>
              <a:rPr lang="en-US" dirty="0"/>
              <a:t>CNN as </a:t>
            </a:r>
            <a:r>
              <a:rPr lang="en-US" dirty="0" smtClean="0"/>
              <a:t>classifier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51" y="3523889"/>
            <a:ext cx="5219065" cy="1906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7994" y="5413804"/>
            <a:ext cx="5680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ResNet50_V2 (20 Layers) Model Accuracy and Loss Graphs [Method 2]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56" y="1046063"/>
            <a:ext cx="5217160" cy="18484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8947" y="2877558"/>
            <a:ext cx="5680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ResNet50_V2, (128, 36) Model Accuracy and Loss Graphs [Method 1]</a:t>
            </a:r>
          </a:p>
        </p:txBody>
      </p:sp>
    </p:spTree>
    <p:extLst>
      <p:ext uri="{BB962C8B-B14F-4D97-AF65-F5344CB8AC3E}">
        <p14:creationId xmlns:p14="http://schemas.microsoft.com/office/powerpoint/2010/main" val="31615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/>
              <a:t>Discussion of findings </a:t>
            </a:r>
            <a:r>
              <a:rPr lang="en-US" b="1" dirty="0" smtClean="0"/>
              <a:t>(3)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19105"/>
              </p:ext>
            </p:extLst>
          </p:nvPr>
        </p:nvGraphicFramePr>
        <p:xfrm>
          <a:off x="1477281" y="1210556"/>
          <a:ext cx="9570130" cy="3017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5386">
                  <a:extLst>
                    <a:ext uri="{9D8B030D-6E8A-4147-A177-3AD203B41FA5}">
                      <a16:colId xmlns:a16="http://schemas.microsoft.com/office/drawing/2014/main" val="4124133611"/>
                    </a:ext>
                  </a:extLst>
                </a:gridCol>
                <a:gridCol w="8374744">
                  <a:extLst>
                    <a:ext uri="{9D8B030D-6E8A-4147-A177-3AD203B41FA5}">
                      <a16:colId xmlns:a16="http://schemas.microsoft.com/office/drawing/2014/main" val="3942525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Method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CNN Model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54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MobileNet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(96, 24) neurons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656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ResNet50_V2 with (128, 36) neurons and last 20 layers in convolutional base trainable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87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MobileNet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(96, 24) neurons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ResNet50_V2 with (128, 36) neurons and last 20 layers in convolutional base trainable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7103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668508" y="5237570"/>
            <a:ext cx="9776394" cy="16204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000" dirty="0">
                <a:ln>
                  <a:solidFill>
                    <a:srgbClr val="FF0000"/>
                  </a:solidFill>
                </a:ln>
                <a:gradFill flip="none" rotWithShape="1">
                  <a:gsLst>
                    <a:gs pos="0">
                      <a:sysClr val="windowText" lastClr="000000">
                        <a:tint val="66000"/>
                        <a:satMod val="160000"/>
                      </a:sysClr>
                    </a:gs>
                    <a:gs pos="50000">
                      <a:sysClr val="windowText" lastClr="000000">
                        <a:tint val="44500"/>
                        <a:satMod val="160000"/>
                      </a:sysClr>
                    </a:gs>
                    <a:gs pos="100000">
                      <a:sysClr val="windowText" lastClr="000000">
                        <a:tint val="23500"/>
                        <a:satMod val="160000"/>
                      </a:sys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Automated </a:t>
            </a:r>
            <a:r>
              <a:rPr lang="en-US" sz="6000" dirty="0" smtClean="0">
                <a:ln>
                  <a:solidFill>
                    <a:srgbClr val="FF0000"/>
                  </a:solidFill>
                </a:ln>
                <a:gradFill flip="none" rotWithShape="1">
                  <a:gsLst>
                    <a:gs pos="0">
                      <a:sysClr val="windowText" lastClr="000000">
                        <a:tint val="66000"/>
                        <a:satMod val="160000"/>
                      </a:sysClr>
                    </a:gs>
                    <a:gs pos="50000">
                      <a:sysClr val="windowText" lastClr="000000">
                        <a:tint val="44500"/>
                        <a:satMod val="160000"/>
                      </a:sysClr>
                    </a:gs>
                    <a:gs pos="100000">
                      <a:sysClr val="windowText" lastClr="000000">
                        <a:tint val="23500"/>
                        <a:satMod val="160000"/>
                      </a:sys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</a:rPr>
              <a:t>Detection Achieved!</a:t>
            </a:r>
            <a:endParaRPr lang="en-US" sz="6000" dirty="0">
              <a:ln>
                <a:solidFill>
                  <a:srgbClr val="FF0000"/>
                </a:solidFill>
              </a:ln>
              <a:gradFill flip="none" rotWithShape="1">
                <a:gsLst>
                  <a:gs pos="0">
                    <a:sysClr val="windowText" lastClr="000000">
                      <a:tint val="66000"/>
                      <a:satMod val="160000"/>
                    </a:sysClr>
                  </a:gs>
                  <a:gs pos="50000">
                    <a:sysClr val="windowText" lastClr="000000">
                      <a:tint val="44500"/>
                      <a:satMod val="160000"/>
                    </a:sysClr>
                  </a:gs>
                  <a:gs pos="100000">
                    <a:sysClr val="windowText" lastClr="000000">
                      <a:tint val="23500"/>
                      <a:satMod val="160000"/>
                    </a:sysClr>
                  </a:gs>
                </a:gsLst>
                <a:path path="circl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4662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 smtClean="0"/>
              <a:t>Problem statement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6460" y="1242089"/>
            <a:ext cx="8712037" cy="3962127"/>
          </a:xfrm>
        </p:spPr>
        <p:txBody>
          <a:bodyPr>
            <a:noAutofit/>
          </a:bodyPr>
          <a:lstStyle/>
          <a:p>
            <a:pPr algn="just"/>
            <a:r>
              <a:rPr lang="en-US" dirty="0" smtClean="0"/>
              <a:t>Manual detection: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dirty="0" smtClean="0"/>
              <a:t>Limited human attention span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400" dirty="0" smtClean="0"/>
              <a:t> Training to know the standards</a:t>
            </a:r>
          </a:p>
          <a:p>
            <a:pPr algn="just">
              <a:buFont typeface="Symbol" panose="05050102010706020507" pitchFamily="18" charset="2"/>
              <a:buChar char="Þ"/>
            </a:pPr>
            <a:r>
              <a:rPr lang="en-US" b="1" dirty="0" smtClean="0"/>
              <a:t>Automation of pornographic scene detection</a:t>
            </a:r>
          </a:p>
          <a:p>
            <a:pPr algn="just">
              <a:buFont typeface="Symbol" panose="05050102010706020507" pitchFamily="18" charset="2"/>
              <a:buChar char="Þ"/>
            </a:pPr>
            <a:endParaRPr lang="en-US" dirty="0"/>
          </a:p>
          <a:p>
            <a:pPr marL="0" indent="0" algn="just">
              <a:buNone/>
            </a:pPr>
            <a:r>
              <a:rPr lang="en-US" b="1" dirty="0" smtClean="0"/>
              <a:t>Challenge</a:t>
            </a:r>
            <a:r>
              <a:rPr lang="en-US" dirty="0" smtClean="0"/>
              <a:t>:</a:t>
            </a:r>
          </a:p>
          <a:p>
            <a:pPr marL="0" indent="0" algn="just">
              <a:buNone/>
            </a:pPr>
            <a:r>
              <a:rPr lang="en-US" dirty="0" smtClean="0"/>
              <a:t>Wide range of </a:t>
            </a:r>
            <a:r>
              <a:rPr lang="en-US" b="1" dirty="0" err="1" smtClean="0"/>
              <a:t>colours</a:t>
            </a:r>
            <a:r>
              <a:rPr lang="en-US" dirty="0" smtClean="0"/>
              <a:t> and </a:t>
            </a:r>
            <a:r>
              <a:rPr lang="en-US" b="1" dirty="0" smtClean="0"/>
              <a:t>textures</a:t>
            </a:r>
            <a:r>
              <a:rPr lang="en-US" dirty="0" smtClean="0"/>
              <a:t> of exposed skin</a:t>
            </a:r>
          </a:p>
        </p:txBody>
      </p:sp>
    </p:spTree>
    <p:extLst>
      <p:ext uri="{BB962C8B-B14F-4D97-AF65-F5344CB8AC3E}">
        <p14:creationId xmlns:p14="http://schemas.microsoft.com/office/powerpoint/2010/main" val="331982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 smtClean="0"/>
              <a:t>Implemented GUI (f-filter)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165" y="1666077"/>
            <a:ext cx="1484587" cy="104593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Upon Launching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6241" y="4247563"/>
            <a:ext cx="2461532" cy="1216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After a successful run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52" y="1462063"/>
            <a:ext cx="8284987" cy="1410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73" y="2940633"/>
            <a:ext cx="8520332" cy="38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/>
              <a:t>Implemented GUI (f-filter</a:t>
            </a:r>
            <a:r>
              <a:rPr lang="en-US" b="1" dirty="0" smtClean="0"/>
              <a:t>) – METHOD 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4" y="1008654"/>
            <a:ext cx="7039428" cy="3190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634" y="3875314"/>
            <a:ext cx="6634565" cy="298268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16240" y="4247563"/>
            <a:ext cx="3375931" cy="451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Breastfeeding video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976514" y="3333599"/>
            <a:ext cx="3118743" cy="541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Pornographic anime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67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9" y="972942"/>
            <a:ext cx="7485184" cy="3340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/>
              <a:t>Implemented GUI (f-filter) – </a:t>
            </a:r>
            <a:r>
              <a:rPr lang="en-US" b="1" dirty="0" smtClean="0"/>
              <a:t>METHOD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3808127"/>
            <a:ext cx="6790006" cy="304987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6240" y="4247563"/>
            <a:ext cx="3375931" cy="451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Breastfeeding video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76514" y="3333599"/>
            <a:ext cx="3118743" cy="541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Pornographic anime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3" y="924635"/>
            <a:ext cx="7033845" cy="31333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481" y="0"/>
            <a:ext cx="9905998" cy="1478570"/>
          </a:xfrm>
        </p:spPr>
        <p:txBody>
          <a:bodyPr/>
          <a:lstStyle/>
          <a:p>
            <a:r>
              <a:rPr lang="en-US" b="1" dirty="0"/>
              <a:t>Implemented GUI (f-filter) – METHOD </a:t>
            </a:r>
            <a:r>
              <a:rPr lang="en-US" b="1" dirty="0" smtClean="0"/>
              <a:t>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978" y="3759054"/>
            <a:ext cx="6893170" cy="3098946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6240" y="4247563"/>
            <a:ext cx="3375931" cy="451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Breastfeeding video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76514" y="3333599"/>
            <a:ext cx="3118743" cy="541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Pornographic anime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/>
              <a:t>Implemented GUI (f-filter) – METHOD </a:t>
            </a:r>
            <a:r>
              <a:rPr lang="en-US" b="1" dirty="0" smtClean="0"/>
              <a:t>4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7" y="952448"/>
            <a:ext cx="7088620" cy="317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562" y="3685735"/>
            <a:ext cx="7062491" cy="317226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16240" y="4163155"/>
            <a:ext cx="3375931" cy="451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Breastfeeding video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976514" y="3249191"/>
            <a:ext cx="3118743" cy="541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/>
              <a:t>Pornographic anime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method: </a:t>
            </a:r>
            <a:r>
              <a:rPr lang="en-US" dirty="0" smtClean="0"/>
              <a:t>Method 4 [using ResNet50_V2, (128, 36), 20 layers trainable] with validation accuracy of 92.80%</a:t>
            </a:r>
            <a:endParaRPr lang="en-US" dirty="0"/>
          </a:p>
          <a:p>
            <a:r>
              <a:rPr lang="en-US" dirty="0" smtClean="0"/>
              <a:t>Deep learning via CNN can be used for automated detection of inappropriate visual content in films</a:t>
            </a:r>
          </a:p>
          <a:p>
            <a:r>
              <a:rPr lang="en-US" dirty="0" smtClean="0"/>
              <a:t>Transfer learning can improve CNN performance</a:t>
            </a:r>
          </a:p>
          <a:p>
            <a:r>
              <a:rPr lang="en-US" dirty="0" smtClean="0"/>
              <a:t>SVM classifier performed better than CNN classifier</a:t>
            </a:r>
          </a:p>
        </p:txBody>
      </p:sp>
    </p:spTree>
    <p:extLst>
      <p:ext uri="{BB962C8B-B14F-4D97-AF65-F5344CB8AC3E}">
        <p14:creationId xmlns:p14="http://schemas.microsoft.com/office/powerpoint/2010/main" val="292469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73943"/>
          </a:xfrm>
        </p:spPr>
        <p:txBody>
          <a:bodyPr>
            <a:noAutofit/>
          </a:bodyPr>
          <a:lstStyle/>
          <a:p>
            <a:r>
              <a:rPr lang="en-US" dirty="0" err="1" smtClean="0"/>
              <a:t>Hyperparameter</a:t>
            </a:r>
            <a:r>
              <a:rPr lang="en-US" dirty="0" smtClean="0"/>
              <a:t> tuning or model optimization</a:t>
            </a:r>
          </a:p>
          <a:p>
            <a:r>
              <a:rPr lang="en-US" dirty="0" smtClean="0"/>
              <a:t>Trying other </a:t>
            </a:r>
            <a:r>
              <a:rPr lang="en-US" dirty="0" err="1" smtClean="0"/>
              <a:t>optimisers</a:t>
            </a:r>
            <a:r>
              <a:rPr lang="en-US" dirty="0" smtClean="0"/>
              <a:t> </a:t>
            </a:r>
          </a:p>
          <a:p>
            <a:r>
              <a:rPr lang="en-US" dirty="0" smtClean="0"/>
              <a:t>LSTM (RNN) which allows sequence learning </a:t>
            </a:r>
            <a:r>
              <a:rPr lang="en-US" baseline="50000" dirty="0" smtClean="0"/>
              <a:t>10</a:t>
            </a:r>
            <a:endParaRPr lang="en-US" dirty="0" smtClean="0"/>
          </a:p>
          <a:p>
            <a:r>
              <a:rPr lang="en-US" dirty="0" smtClean="0"/>
              <a:t>Adjustments to training </a:t>
            </a:r>
            <a:r>
              <a:rPr lang="en-US" smtClean="0"/>
              <a:t>data </a:t>
            </a:r>
            <a:r>
              <a:rPr lang="en-US" baseline="50000" smtClean="0"/>
              <a:t>6</a:t>
            </a:r>
            <a:endParaRPr lang="en-US" baseline="50000" dirty="0" smtClean="0"/>
          </a:p>
          <a:p>
            <a:r>
              <a:rPr lang="en-US" dirty="0" smtClean="0"/>
              <a:t>Incorporate filtering process</a:t>
            </a:r>
          </a:p>
        </p:txBody>
      </p:sp>
    </p:spTree>
    <p:extLst>
      <p:ext uri="{BB962C8B-B14F-4D97-AF65-F5344CB8AC3E}">
        <p14:creationId xmlns:p14="http://schemas.microsoft.com/office/powerpoint/2010/main" val="35414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 objective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382931" cy="3541714"/>
          </a:xfrm>
        </p:spPr>
        <p:txBody>
          <a:bodyPr>
            <a:normAutofit/>
          </a:bodyPr>
          <a:lstStyle/>
          <a:p>
            <a:pPr lvl="0" algn="just">
              <a:buFont typeface="Wingdings" panose="05000000000000000000" pitchFamily="2" charset="2"/>
              <a:buChar char="Ø"/>
            </a:pPr>
            <a:r>
              <a:rPr lang="en-US" dirty="0" smtClean="0"/>
              <a:t>To </a:t>
            </a:r>
            <a:r>
              <a:rPr lang="en-US" dirty="0"/>
              <a:t>obtain and study pornographic data set from existing data set</a:t>
            </a: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dirty="0" smtClean="0"/>
              <a:t>To </a:t>
            </a:r>
            <a:r>
              <a:rPr lang="en-US" dirty="0"/>
              <a:t>study various image processing techniques to detect explicit scene from </a:t>
            </a:r>
            <a:r>
              <a:rPr lang="en-US" dirty="0" smtClean="0"/>
              <a:t>video</a:t>
            </a:r>
            <a:endParaRPr lang="en-US" dirty="0"/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n-US" dirty="0"/>
              <a:t>To evaluate various CNN features and their encoding </a:t>
            </a:r>
            <a:r>
              <a:rPr lang="en-US" dirty="0" smtClean="0"/>
              <a:t>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19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Project scope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931" y="1418898"/>
            <a:ext cx="10588133" cy="422702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Detection of pornographic visual contents</a:t>
            </a:r>
          </a:p>
          <a:p>
            <a:pPr algn="just"/>
            <a:r>
              <a:rPr lang="en-US" dirty="0" smtClean="0"/>
              <a:t>Pornography: “any </a:t>
            </a:r>
            <a:r>
              <a:rPr lang="en-US" dirty="0"/>
              <a:t>sexually explicit material with the aim of sexual arousal or fantasy</a:t>
            </a:r>
            <a:r>
              <a:rPr lang="en-US" dirty="0" smtClean="0"/>
              <a:t>” </a:t>
            </a:r>
            <a:r>
              <a:rPr lang="en-US" baseline="50000" dirty="0" smtClean="0"/>
              <a:t>1</a:t>
            </a:r>
          </a:p>
          <a:p>
            <a:pPr algn="just"/>
            <a:r>
              <a:rPr lang="en-US" dirty="0" smtClean="0"/>
              <a:t>Deep learning via CNN</a:t>
            </a:r>
          </a:p>
          <a:p>
            <a:pPr marL="742950" lvl="2" indent="-285750" algn="just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400" dirty="0" err="1"/>
              <a:t>Specialises</a:t>
            </a:r>
            <a:r>
              <a:rPr lang="en-US" sz="2400" dirty="0"/>
              <a:t> in automatic pattern and object </a:t>
            </a:r>
            <a:r>
              <a:rPr lang="en-US" sz="2400" dirty="0" smtClean="0"/>
              <a:t>detection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2400" dirty="0" smtClean="0"/>
              <a:t>Automated detection without human intervention is achievable</a:t>
            </a:r>
          </a:p>
          <a:p>
            <a:pPr algn="just"/>
            <a:r>
              <a:rPr lang="en-US" dirty="0" smtClean="0"/>
              <a:t>Frames extracted from videos = image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3" y="5645924"/>
            <a:ext cx="10288589" cy="945931"/>
          </a:xfrm>
        </p:spPr>
        <p:txBody>
          <a:bodyPr/>
          <a:lstStyle/>
          <a:p>
            <a:pPr algn="just"/>
            <a:r>
              <a:rPr lang="en-GB" sz="1600" baseline="50000" dirty="0" smtClean="0"/>
              <a:t>1	</a:t>
            </a:r>
            <a:r>
              <a:rPr lang="en-GB" sz="1600" cap="none" dirty="0" smtClean="0"/>
              <a:t>M. Short, L. Black, A. Smith, C. </a:t>
            </a:r>
            <a:r>
              <a:rPr lang="en-GB" sz="1600" cap="none" dirty="0" err="1" smtClean="0"/>
              <a:t>Wetterneck</a:t>
            </a:r>
            <a:r>
              <a:rPr lang="en-GB" sz="1600" cap="none" dirty="0" smtClean="0"/>
              <a:t> and D. Wells, "A review of internet pornography use research: methodology and content from the past 10 years", </a:t>
            </a:r>
            <a:r>
              <a:rPr lang="en-GB" sz="1600" i="1" cap="none" dirty="0" err="1" smtClean="0"/>
              <a:t>cyberpsychology</a:t>
            </a:r>
            <a:r>
              <a:rPr lang="en-GB" sz="1600" i="1" cap="none" dirty="0" smtClean="0"/>
              <a:t>, </a:t>
            </a:r>
            <a:r>
              <a:rPr lang="en-GB" sz="1600" i="1" cap="none" dirty="0" err="1" smtClean="0"/>
              <a:t>behavior</a:t>
            </a:r>
            <a:r>
              <a:rPr lang="en-GB" sz="1600" i="1" cap="none" dirty="0" smtClean="0"/>
              <a:t>, and social networking</a:t>
            </a:r>
            <a:r>
              <a:rPr lang="en-GB" sz="1600" cap="none" dirty="0" smtClean="0"/>
              <a:t>, vol. 15, no. 1, pp. 13-23, 2012. Available: 10.1089/cyber.2010.0477.</a:t>
            </a:r>
            <a:endParaRPr lang="en-US" sz="1600" cap="none" dirty="0" smtClean="0"/>
          </a:p>
        </p:txBody>
      </p:sp>
    </p:spTree>
    <p:extLst>
      <p:ext uri="{BB962C8B-B14F-4D97-AF65-F5344CB8AC3E}">
        <p14:creationId xmlns:p14="http://schemas.microsoft.com/office/powerpoint/2010/main" val="287763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Literature review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400" dirty="0"/>
              <a:t>Digital Image Processing </a:t>
            </a:r>
            <a:r>
              <a:rPr lang="en-US" sz="2400" dirty="0" smtClean="0"/>
              <a:t>Techniques: 2</a:t>
            </a:r>
          </a:p>
          <a:p>
            <a:pPr marL="228600" lvl="1">
              <a:spcBef>
                <a:spcPts val="1000"/>
              </a:spcBef>
            </a:pPr>
            <a:r>
              <a:rPr lang="en-US" sz="2400" dirty="0" smtClean="0"/>
              <a:t>SVM Classifiers: 1</a:t>
            </a:r>
          </a:p>
          <a:p>
            <a:pPr marL="228600" lvl="1">
              <a:spcBef>
                <a:spcPts val="1000"/>
              </a:spcBef>
            </a:pPr>
            <a:r>
              <a:rPr lang="en-US" sz="2400" dirty="0" smtClean="0"/>
              <a:t>Deep Learning: 7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4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 smtClean="0"/>
              <a:t>Digital image processing techniques (1) 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2" y="5533697"/>
            <a:ext cx="6407478" cy="1135117"/>
          </a:xfrm>
        </p:spPr>
        <p:txBody>
          <a:bodyPr/>
          <a:lstStyle/>
          <a:p>
            <a:pPr lvl="0" algn="just"/>
            <a:r>
              <a:rPr lang="en-US" sz="1600" cap="none" baseline="50000" dirty="0"/>
              <a:t>2</a:t>
            </a:r>
            <a:r>
              <a:rPr lang="en-US" sz="1600" cap="none" baseline="50000" dirty="0" smtClean="0"/>
              <a:t>	</a:t>
            </a:r>
            <a:r>
              <a:rPr lang="en-GB" sz="1600" cap="none" dirty="0" smtClean="0"/>
              <a:t>S. </a:t>
            </a:r>
            <a:r>
              <a:rPr lang="en-GB" sz="1600" cap="none" dirty="0" err="1" smtClean="0"/>
              <a:t>Nuraisha</a:t>
            </a:r>
            <a:r>
              <a:rPr lang="en-GB" sz="1600" cap="none" dirty="0" smtClean="0"/>
              <a:t>, F. </a:t>
            </a:r>
            <a:r>
              <a:rPr lang="en-GB" sz="1600" cap="none" dirty="0" err="1" smtClean="0"/>
              <a:t>Pratama</a:t>
            </a:r>
            <a:r>
              <a:rPr lang="en-GB" sz="1600" cap="none" dirty="0" smtClean="0"/>
              <a:t>, A. </a:t>
            </a:r>
            <a:r>
              <a:rPr lang="en-GB" sz="1600" cap="none" dirty="0" err="1" smtClean="0"/>
              <a:t>Budianita</a:t>
            </a:r>
            <a:r>
              <a:rPr lang="en-GB" sz="1600" cap="none" dirty="0" smtClean="0"/>
              <a:t> and M. </a:t>
            </a:r>
            <a:r>
              <a:rPr lang="en-GB" sz="1600" cap="none" dirty="0" err="1" smtClean="0"/>
              <a:t>Soeleman</a:t>
            </a:r>
            <a:r>
              <a:rPr lang="en-GB" sz="1600" cap="none" dirty="0" smtClean="0"/>
              <a:t>, “Implementation of K-NN based on histogram at image recognition for pornography detection", in </a:t>
            </a:r>
            <a:r>
              <a:rPr lang="en-GB" sz="1600" i="1" cap="none" dirty="0" smtClean="0"/>
              <a:t>2017 International </a:t>
            </a:r>
            <a:r>
              <a:rPr lang="en-GB" sz="1600" i="1" cap="none" dirty="0"/>
              <a:t>S</a:t>
            </a:r>
            <a:r>
              <a:rPr lang="en-GB" sz="1600" i="1" cap="none" dirty="0" smtClean="0"/>
              <a:t>eminar on Application for Technology of Information and Communication (</a:t>
            </a:r>
            <a:r>
              <a:rPr lang="en-GB" sz="1600" i="1" cap="none" dirty="0" err="1" smtClean="0"/>
              <a:t>iSemantic</a:t>
            </a:r>
            <a:r>
              <a:rPr lang="en-GB" sz="1600" i="1" cap="none" dirty="0" smtClean="0"/>
              <a:t>)</a:t>
            </a:r>
            <a:r>
              <a:rPr lang="en-GB" sz="1600" cap="none" dirty="0" smtClean="0"/>
              <a:t>, </a:t>
            </a:r>
            <a:r>
              <a:rPr lang="en-GB" sz="1600" cap="none" dirty="0"/>
              <a:t>S</a:t>
            </a:r>
            <a:r>
              <a:rPr lang="en-GB" sz="1600" cap="none" dirty="0" smtClean="0"/>
              <a:t>emarang, 2017.</a:t>
            </a:r>
            <a:endParaRPr lang="en-US" sz="1600" cap="none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735" y="997254"/>
            <a:ext cx="4077054" cy="5617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036" y="1287937"/>
            <a:ext cx="6526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en-US" sz="2800" b="1" dirty="0"/>
              <a:t>Implementation of K-NN Based on Histogram at Image Recognition for Pornography </a:t>
            </a:r>
            <a:r>
              <a:rPr lang="en-US" sz="2800" b="1" dirty="0" smtClean="0"/>
              <a:t>Detection </a:t>
            </a:r>
            <a:r>
              <a:rPr lang="en-US" sz="2800" baseline="50000" dirty="0" smtClean="0"/>
              <a:t>2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04036" y="2890644"/>
            <a:ext cx="6526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Training: 2 images per category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u="sng" dirty="0" smtClean="0"/>
              <a:t>Accuracy: 90% </a:t>
            </a:r>
            <a:r>
              <a:rPr lang="en-US" sz="2400" dirty="0" smtClean="0"/>
              <a:t>(on 60 Google images)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Limited to cases where distribution of exposed skin area is similar to training data</a:t>
            </a:r>
          </a:p>
        </p:txBody>
      </p:sp>
    </p:spTree>
    <p:extLst>
      <p:ext uri="{BB962C8B-B14F-4D97-AF65-F5344CB8AC3E}">
        <p14:creationId xmlns:p14="http://schemas.microsoft.com/office/powerpoint/2010/main" val="7834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b="1" dirty="0"/>
              <a:t>Digital image processing techniques </a:t>
            </a:r>
            <a:r>
              <a:rPr lang="en-US" b="1" dirty="0" smtClean="0"/>
              <a:t>(2)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175" y="1228137"/>
            <a:ext cx="6492246" cy="140470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 smtClean="0"/>
              <a:t>A Pornographic Image and Video Filtering Application Using Optimized Nudity Recognition and Detection Algorithm </a:t>
            </a:r>
            <a:r>
              <a:rPr lang="en-US" sz="2800" b="1" baseline="50000" dirty="0" smtClean="0"/>
              <a:t>3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2" y="5123794"/>
            <a:ext cx="6362974" cy="1545022"/>
          </a:xfrm>
        </p:spPr>
        <p:txBody>
          <a:bodyPr/>
          <a:lstStyle/>
          <a:p>
            <a:pPr lvl="0" algn="just"/>
            <a:r>
              <a:rPr lang="en-US" sz="1600" cap="none" baseline="50000" dirty="0" smtClean="0"/>
              <a:t>3</a:t>
            </a:r>
            <a:r>
              <a:rPr lang="en-GB" sz="1600" cap="none" dirty="0" smtClean="0"/>
              <a:t> M. Garcia, T. </a:t>
            </a:r>
            <a:r>
              <a:rPr lang="en-GB" sz="1600" cap="none" dirty="0" err="1" smtClean="0"/>
              <a:t>Revano</a:t>
            </a:r>
            <a:r>
              <a:rPr lang="en-GB" sz="1600" cap="none" dirty="0" smtClean="0"/>
              <a:t>, B. </a:t>
            </a:r>
            <a:r>
              <a:rPr lang="en-GB" sz="1600" cap="none" dirty="0" err="1" smtClean="0"/>
              <a:t>Habal</a:t>
            </a:r>
            <a:r>
              <a:rPr lang="en-GB" sz="1600" cap="none" dirty="0" smtClean="0"/>
              <a:t>, J. Contreras and J. Enriquez, "A pornographic image and video filtering application using optimized nudity recognition and detection algorithm", in </a:t>
            </a:r>
            <a:r>
              <a:rPr lang="en-GB" sz="1600" i="1" cap="none" dirty="0" smtClean="0"/>
              <a:t>2018 IEEE 10th International </a:t>
            </a:r>
            <a:r>
              <a:rPr lang="en-GB" sz="1600" i="1" cap="none" dirty="0"/>
              <a:t>C</a:t>
            </a:r>
            <a:r>
              <a:rPr lang="en-GB" sz="1600" i="1" cap="none" dirty="0" smtClean="0"/>
              <a:t>onference on Humanoid, Nanotechnology, Information </a:t>
            </a:r>
            <a:r>
              <a:rPr lang="en-GB" sz="1600" i="1" cap="none" dirty="0"/>
              <a:t>T</a:t>
            </a:r>
            <a:r>
              <a:rPr lang="en-GB" sz="1600" i="1" cap="none" dirty="0" smtClean="0"/>
              <a:t>echnology, Communication and Control, Environment and Management (HNICEM)</a:t>
            </a:r>
            <a:r>
              <a:rPr lang="en-GB" sz="1600" cap="none" dirty="0" smtClean="0"/>
              <a:t>, </a:t>
            </a:r>
            <a:r>
              <a:rPr lang="en-GB" sz="1600" cap="none" dirty="0"/>
              <a:t>B</a:t>
            </a:r>
            <a:r>
              <a:rPr lang="en-GB" sz="1600" cap="none" dirty="0" smtClean="0"/>
              <a:t>aguio </a:t>
            </a:r>
            <a:r>
              <a:rPr lang="en-GB" sz="1600" cap="none" dirty="0"/>
              <a:t>C</a:t>
            </a:r>
            <a:r>
              <a:rPr lang="en-GB" sz="1600" cap="none" dirty="0" smtClean="0"/>
              <a:t>ity, 2018, pp. 1-5.</a:t>
            </a:r>
            <a:endParaRPr lang="en-US" sz="1600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848175" y="2632841"/>
            <a:ext cx="6492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Pixel-by-pixel </a:t>
            </a:r>
            <a:r>
              <a:rPr lang="en-US" sz="2400" dirty="0" smtClean="0"/>
              <a:t>segmentation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Rule-based classification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Various lighting </a:t>
            </a:r>
            <a:r>
              <a:rPr lang="en-US" sz="2400" dirty="0" smtClean="0"/>
              <a:t>condition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u="sng" dirty="0" smtClean="0"/>
              <a:t>Accuracy</a:t>
            </a:r>
            <a:r>
              <a:rPr lang="en-US" sz="2400" u="sng" dirty="0"/>
              <a:t>: </a:t>
            </a:r>
            <a:r>
              <a:rPr lang="en-US" sz="2400" u="sng" dirty="0" smtClean="0"/>
              <a:t>80.23%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Assumption: pornographic contents include nudity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Tedious to specify the conditional expressions 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73" t="4518" r="9257" b="6095"/>
          <a:stretch/>
        </p:blipFill>
        <p:spPr bwMode="auto">
          <a:xfrm>
            <a:off x="7504386" y="1228137"/>
            <a:ext cx="4209393" cy="5301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559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b="1" dirty="0" err="1" smtClean="0"/>
              <a:t>Svm</a:t>
            </a:r>
            <a:r>
              <a:rPr lang="en-US" b="1" dirty="0" smtClean="0"/>
              <a:t> classifiers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399" y="1194788"/>
            <a:ext cx="6441801" cy="112274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dirty="0" smtClean="0"/>
              <a:t>Combining Multiple SVM Classifiers for Adult Image Recognition </a:t>
            </a:r>
            <a:r>
              <a:rPr lang="en-US" sz="2800" b="1" baseline="50000" dirty="0" smtClean="0"/>
              <a:t>4</a:t>
            </a:r>
            <a:endParaRPr lang="en-US" sz="2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3" y="5869529"/>
            <a:ext cx="6327222" cy="848601"/>
          </a:xfrm>
        </p:spPr>
        <p:txBody>
          <a:bodyPr/>
          <a:lstStyle/>
          <a:p>
            <a:pPr lvl="0" algn="just"/>
            <a:r>
              <a:rPr lang="en-US" sz="1600" cap="none" baseline="50000" dirty="0" smtClean="0"/>
              <a:t>4	</a:t>
            </a:r>
            <a:r>
              <a:rPr lang="en-GB" sz="1600" cap="none" dirty="0" smtClean="0"/>
              <a:t>Z. Zhao and A. </a:t>
            </a:r>
            <a:r>
              <a:rPr lang="en-GB" sz="1600" cap="none" dirty="0" err="1" smtClean="0"/>
              <a:t>Cai</a:t>
            </a:r>
            <a:r>
              <a:rPr lang="en-GB" sz="1600" cap="none" dirty="0" smtClean="0"/>
              <a:t>, “Combining multiple SVM classifiers for adult image recognition", in </a:t>
            </a:r>
            <a:r>
              <a:rPr lang="en-GB" sz="1600" i="1" cap="none" dirty="0" smtClean="0"/>
              <a:t>2010 2nd IEEE International </a:t>
            </a:r>
            <a:r>
              <a:rPr lang="en-GB" sz="1600" i="1" cap="none" dirty="0"/>
              <a:t>C</a:t>
            </a:r>
            <a:r>
              <a:rPr lang="en-GB" sz="1600" i="1" cap="none" dirty="0" smtClean="0"/>
              <a:t>onference on Network </a:t>
            </a:r>
            <a:r>
              <a:rPr lang="en-GB" sz="1600" i="1" cap="none" dirty="0"/>
              <a:t>I</a:t>
            </a:r>
            <a:r>
              <a:rPr lang="en-GB" sz="1600" i="1" cap="none" dirty="0" smtClean="0"/>
              <a:t>nfrastructure and Digital </a:t>
            </a:r>
            <a:r>
              <a:rPr lang="en-GB" sz="1600" i="1" cap="none" dirty="0"/>
              <a:t>C</a:t>
            </a:r>
            <a:r>
              <a:rPr lang="en-GB" sz="1600" i="1" cap="none" dirty="0" smtClean="0"/>
              <a:t>ontent</a:t>
            </a:r>
            <a:r>
              <a:rPr lang="en-GB" sz="1600" cap="none" dirty="0" smtClean="0"/>
              <a:t>, </a:t>
            </a:r>
            <a:r>
              <a:rPr lang="en-GB" sz="1600" cap="none" dirty="0"/>
              <a:t>B</a:t>
            </a:r>
            <a:r>
              <a:rPr lang="en-GB" sz="1600" cap="none" dirty="0" smtClean="0"/>
              <a:t>eijing, 2010, pp. 149-153.</a:t>
            </a:r>
            <a:endParaRPr lang="en-US" sz="1600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873398" y="2520731"/>
            <a:ext cx="64418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Training: 5-fold cross-validation, supervised learning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u="sng" dirty="0" smtClean="0"/>
              <a:t>TP: 87.68%, FP: </a:t>
            </a:r>
            <a:r>
              <a:rPr lang="en-US" sz="2400" u="sng" dirty="0"/>
              <a:t>14.17%</a:t>
            </a:r>
            <a:r>
              <a:rPr lang="en-US" sz="2400" u="sng" dirty="0" smtClean="0"/>
              <a:t> (on 50k Internet images)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Different features for different categories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Face detection algorithm may eliminate pornographic images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1"/>
          <a:stretch/>
        </p:blipFill>
        <p:spPr>
          <a:xfrm>
            <a:off x="7937352" y="200163"/>
            <a:ext cx="3170309" cy="4234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982" b="16891"/>
          <a:stretch/>
        </p:blipFill>
        <p:spPr>
          <a:xfrm>
            <a:off x="7511286" y="4466430"/>
            <a:ext cx="4022439" cy="21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4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1501</TotalTime>
  <Words>1828</Words>
  <Application>Microsoft Office PowerPoint</Application>
  <PresentationFormat>Widescreen</PresentationFormat>
  <Paragraphs>406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Courier New</vt:lpstr>
      <vt:lpstr>Symbol</vt:lpstr>
      <vt:lpstr>Trebuchet MS</vt:lpstr>
      <vt:lpstr>Tw Cen MT</vt:lpstr>
      <vt:lpstr>Verdana</vt:lpstr>
      <vt:lpstr>Wingdings</vt:lpstr>
      <vt:lpstr>Circuit</vt:lpstr>
      <vt:lpstr>PowerPoint Presentation</vt:lpstr>
      <vt:lpstr>Introduction</vt:lpstr>
      <vt:lpstr>Problem statement</vt:lpstr>
      <vt:lpstr>Project objective</vt:lpstr>
      <vt:lpstr>Project scope</vt:lpstr>
      <vt:lpstr>Literature review</vt:lpstr>
      <vt:lpstr>Digital image processing techniques (1) </vt:lpstr>
      <vt:lpstr>Digital image processing techniques (2) </vt:lpstr>
      <vt:lpstr>Svm classifiers</vt:lpstr>
      <vt:lpstr>Deep learning (1)</vt:lpstr>
      <vt:lpstr>Deep learning (2)</vt:lpstr>
      <vt:lpstr>Deep learning (3)</vt:lpstr>
      <vt:lpstr>Deep learning (3)</vt:lpstr>
      <vt:lpstr>Deep learning (4)</vt:lpstr>
      <vt:lpstr>Deep learning (5)</vt:lpstr>
      <vt:lpstr>Deep learning (6)</vt:lpstr>
      <vt:lpstr>Deep learning (7)</vt:lpstr>
      <vt:lpstr>Summary of literature review</vt:lpstr>
      <vt:lpstr>System architecture </vt:lpstr>
      <vt:lpstr>Data distribution &amp; CNN architectures </vt:lpstr>
      <vt:lpstr>cnn implementation techniques</vt:lpstr>
      <vt:lpstr>Methods of cnn implementation</vt:lpstr>
      <vt:lpstr>PowerPoint Presentation</vt:lpstr>
      <vt:lpstr>Results (method 1)</vt:lpstr>
      <vt:lpstr>Results (method 2)</vt:lpstr>
      <vt:lpstr>Results (method 3 &amp; method 4)</vt:lpstr>
      <vt:lpstr>Discussion of findings (1)</vt:lpstr>
      <vt:lpstr>Discussion of findings (2)</vt:lpstr>
      <vt:lpstr>Discussion of findings (3)</vt:lpstr>
      <vt:lpstr>Implemented GUI (f-filter)</vt:lpstr>
      <vt:lpstr>Implemented GUI (f-filter) – METHOD 1</vt:lpstr>
      <vt:lpstr>Implemented GUI (f-filter) – METHOD 2</vt:lpstr>
      <vt:lpstr>Implemented GUI (f-filter) – METHOD 3</vt:lpstr>
      <vt:lpstr>Implemented GUI (f-filter) – METHOD 4 </vt:lpstr>
      <vt:lpstr>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AMD WINDOWS</dc:creator>
  <cp:lastModifiedBy>AMD WINDOWS</cp:lastModifiedBy>
  <cp:revision>173</cp:revision>
  <dcterms:created xsi:type="dcterms:W3CDTF">2020-01-29T16:22:25Z</dcterms:created>
  <dcterms:modified xsi:type="dcterms:W3CDTF">2020-02-07T01:57:59Z</dcterms:modified>
</cp:coreProperties>
</file>